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1" r:id="rId2"/>
    <p:sldId id="274" r:id="rId3"/>
    <p:sldId id="272" r:id="rId4"/>
    <p:sldId id="273" r:id="rId5"/>
    <p:sldId id="262" r:id="rId6"/>
    <p:sldId id="264" r:id="rId7"/>
    <p:sldId id="263" r:id="rId8"/>
    <p:sldId id="275" r:id="rId9"/>
    <p:sldId id="276" r:id="rId10"/>
    <p:sldId id="265" r:id="rId11"/>
    <p:sldId id="266" r:id="rId12"/>
    <p:sldId id="268" r:id="rId13"/>
    <p:sldId id="267" r:id="rId14"/>
    <p:sldId id="269" r:id="rId15"/>
    <p:sldId id="270" r:id="rId16"/>
    <p:sldId id="277" r:id="rId17"/>
    <p:sldId id="278" r:id="rId18"/>
    <p:sldId id="279" r:id="rId19"/>
    <p:sldId id="280" r:id="rId20"/>
    <p:sldId id="284" r:id="rId21"/>
    <p:sldId id="281" r:id="rId22"/>
    <p:sldId id="282" r:id="rId23"/>
    <p:sldId id="283" r:id="rId24"/>
    <p:sldId id="285" r:id="rId25"/>
  </p:sldIdLst>
  <p:sldSz cx="12192000" cy="6858000"/>
  <p:notesSz cx="6858000" cy="9144000"/>
  <p:embeddedFontLs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타이포_쌍문동 B" panose="02020803020101020101" pitchFamily="18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A6A"/>
    <a:srgbClr val="CBA9E5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F9487-364D-46C9-B78F-290EDDA62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F2D99D-2CB2-4BFB-BD6C-12E32964F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32887-9A28-4AF5-B59C-62A44CF7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AF557-D01B-4E1E-A131-A97E2E87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4D27D7-8992-4830-BE15-9216E54A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7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A527B-CB29-44C6-A231-F5C170ED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432713-9AF3-40E2-896C-A3DA73338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8465EB-B2FB-474E-8BE8-474055C7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B2613-22C0-4617-8078-036C95C4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3C51D-D3B8-4902-9B22-9BF50C90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0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86743D-9741-44E2-A1ED-CA520B89B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557630-7D88-4FD3-BBAF-75366575A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F27B25-71C5-48D1-8114-B07ACB5A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6EDCF-B37B-42B9-867F-C8FA50A1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2A8B3-238F-4A4F-8B3E-E1959FC8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43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0DC49-C385-4168-9732-E41CA77D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6C702E-A79A-486D-970B-3BF055BA4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741E2-0C61-4968-9A4A-DD88E5FC6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A2213-F270-43AF-9F1D-C164319E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B9D5F-26E5-488F-8D16-D1AB7095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3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A0C72-2073-49EB-A700-D2BB360B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AF1679-1234-4FCD-A8BF-9257EB0A0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CD2CD-CD3C-4714-8AD3-4346464C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AA59C-788A-44C0-A6E1-B0FFC33B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755BD-67CC-4745-B6E2-D8D30293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75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28C43-AF71-426E-8EC1-99B1ABFF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33458-A424-45A2-B825-FC515AF39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EA7571-CB6A-48FE-A698-DB25D559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450B6-B3C6-495F-8254-7754AA06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45F2CF-5BA6-4ADB-B159-9D1D3D6E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AC3C95-4096-4BE5-AF25-9628DD9D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7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00C8D-2377-4DED-BEA8-2F39F0F9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DA237E-9E01-4768-BBDA-BA20A9398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A1F10B-70C0-47CD-A687-B3C937ABE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BF3ED0-16BF-4417-BB9A-C386A3D7A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10AB15-FA32-4C41-981A-9C50CE4D1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7ACDC2-C9D1-47F4-B201-142C95A2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29F11A-72CA-4CC0-85DD-9633D808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4C87E-8281-482B-B7CE-0BB4E24C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41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B54FC-3F67-4224-B8A3-FD31ECF2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C7A9C2-0964-4DDD-92CA-86F6B243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3C53FA-7D53-4D1D-943B-D7EA7B9D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928BF1-B284-4757-BC11-FF2FA50E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0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06971A-CA47-4D97-9E58-0038DF68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01D324-F732-4102-A859-1C93CEE01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C703F2-F744-4BA0-928B-D414CF92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11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81127-7605-48FD-8BC0-8D379162B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6CD06-3C3C-45AF-8B4C-BF266F956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CA3D8B-E421-45F9-A980-D79A2EF2E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096D5C-FE47-4424-AB0C-25B84C0B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763FB-8D39-4E11-BD88-EB0BB1EF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0625E3-C166-4ED0-BB00-9517CE0A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25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E6F18-DDE3-4C50-B759-756CDAD05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B06A18-CB0D-4802-9500-E6F71C28E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D76B95-DEC8-4B41-9693-B567B877C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43C4AC-CB37-47BA-9AEA-11EB9EE4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1FE06-CDF0-4994-A5D9-27CE61D8D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3C8D3-4457-4CD8-BCC3-53CD6951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9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C399E4-602D-44B3-9E23-E8DB000A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92B3A-4D4E-43F3-A66D-C41DE5A11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E9F34-6079-42AF-9EFD-4ED235F11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DBA90-3E12-4AED-AE75-FFA0F9F2D6E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C27B1-851D-4D86-AA51-768735867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3FE691-1E77-45AC-9BB2-DF2D345F7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43E37-02AD-4EC9-B3BE-2AB7F21A4E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58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6C8E78-5C5C-49C8-A31E-36EC88922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39" y="1882159"/>
            <a:ext cx="8636000" cy="14908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10D380-8651-4893-B9EC-3E43785D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247" y="5680364"/>
            <a:ext cx="1012394" cy="1017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C86E75-1190-4164-9A09-34B45015AC25}"/>
              </a:ext>
            </a:extLst>
          </p:cNvPr>
          <p:cNvSpPr txBox="1"/>
          <p:nvPr/>
        </p:nvSpPr>
        <p:spPr>
          <a:xfrm>
            <a:off x="1157360" y="3799544"/>
            <a:ext cx="987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Web-App Developing project </a:t>
            </a:r>
            <a:endParaRPr lang="ko-KR" altLang="en-US" sz="48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740E5BB-FCD1-49B1-916B-AF81FEFA2BC6}"/>
              </a:ext>
            </a:extLst>
          </p:cNvPr>
          <p:cNvCxnSpPr/>
          <p:nvPr/>
        </p:nvCxnSpPr>
        <p:spPr>
          <a:xfrm>
            <a:off x="1320800" y="3602182"/>
            <a:ext cx="9439564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7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CA80E3-8FE3-481E-8E0F-D6A2E7D2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0510983" cy="5088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FEF7D9-AB1E-4FC9-90F1-3DEAA1C702E7}"/>
              </a:ext>
            </a:extLst>
          </p:cNvPr>
          <p:cNvSpPr txBox="1"/>
          <p:nvPr/>
        </p:nvSpPr>
        <p:spPr>
          <a:xfrm>
            <a:off x="9042399" y="5089372"/>
            <a:ext cx="308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Playlist</a:t>
            </a:r>
            <a:endParaRPr lang="ko-KR" altLang="en-US" sz="54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87660-6433-4DAC-B5C6-768E991B0C1F}"/>
              </a:ext>
            </a:extLst>
          </p:cNvPr>
          <p:cNvSpPr txBox="1"/>
          <p:nvPr/>
        </p:nvSpPr>
        <p:spPr>
          <a:xfrm>
            <a:off x="9254837" y="5977478"/>
            <a:ext cx="290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관리 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C8B5C2-37C8-4F16-9341-ABC5A12F91C0}"/>
              </a:ext>
            </a:extLst>
          </p:cNvPr>
          <p:cNvSpPr/>
          <p:nvPr/>
        </p:nvSpPr>
        <p:spPr>
          <a:xfrm>
            <a:off x="1196109" y="1311564"/>
            <a:ext cx="2369127" cy="3426691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FCD7F14-B4CB-43C1-96A5-860BF706AD5C}"/>
              </a:ext>
            </a:extLst>
          </p:cNvPr>
          <p:cNvSpPr/>
          <p:nvPr/>
        </p:nvSpPr>
        <p:spPr>
          <a:xfrm>
            <a:off x="4073237" y="1271636"/>
            <a:ext cx="5043053" cy="3346546"/>
          </a:xfrm>
          <a:prstGeom prst="roundRect">
            <a:avLst>
              <a:gd name="adj" fmla="val 2949"/>
            </a:avLst>
          </a:prstGeom>
          <a:noFill/>
          <a:ln w="50800">
            <a:solidFill>
              <a:schemeClr val="accent4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37C488A-A3AC-45B6-B21D-E91BB76E5796}"/>
              </a:ext>
            </a:extLst>
          </p:cNvPr>
          <p:cNvSpPr/>
          <p:nvPr/>
        </p:nvSpPr>
        <p:spPr>
          <a:xfrm>
            <a:off x="36944" y="64652"/>
            <a:ext cx="10400144" cy="411073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AE297B-1A34-4B1B-A121-4E56F32C375E}"/>
              </a:ext>
            </a:extLst>
          </p:cNvPr>
          <p:cNvSpPr txBox="1"/>
          <p:nvPr/>
        </p:nvSpPr>
        <p:spPr>
          <a:xfrm>
            <a:off x="307114" y="5035969"/>
            <a:ext cx="8670626" cy="1631216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Playlist </a:t>
            </a:r>
            <a:r>
              <a:rPr lang="ko-KR" altLang="en-US" b="1" dirty="0">
                <a:solidFill>
                  <a:schemeClr val="bg1"/>
                </a:solidFill>
              </a:rPr>
              <a:t>목록 표시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Playlist </a:t>
            </a:r>
            <a:r>
              <a:rPr lang="ko-KR" altLang="en-US" sz="1600" b="1" dirty="0">
                <a:solidFill>
                  <a:schemeClr val="bg1"/>
                </a:solidFill>
              </a:rPr>
              <a:t>생성 및 삭제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좌측 상단에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>
                <a:solidFill>
                  <a:schemeClr val="bg1"/>
                </a:solidFill>
              </a:rPr>
              <a:t>생성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r>
              <a:rPr lang="ko-KR" altLang="en-US" sz="1400" dirty="0">
                <a:solidFill>
                  <a:schemeClr val="bg1"/>
                </a:solidFill>
              </a:rPr>
              <a:t>버튼을 클릭시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새로운 </a:t>
            </a:r>
            <a:r>
              <a:rPr lang="en-US" altLang="ko-KR" sz="1400" dirty="0">
                <a:solidFill>
                  <a:schemeClr val="bg1"/>
                </a:solidFill>
              </a:rPr>
              <a:t>Playlist</a:t>
            </a:r>
            <a:r>
              <a:rPr lang="ko-KR" altLang="en-US" sz="1400" dirty="0">
                <a:solidFill>
                  <a:schemeClr val="bg1"/>
                </a:solidFill>
              </a:rPr>
              <a:t>를 생성함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기존에 존재하는</a:t>
            </a:r>
            <a:r>
              <a:rPr lang="en-US" altLang="ko-KR" sz="1400" dirty="0">
                <a:solidFill>
                  <a:schemeClr val="bg1"/>
                </a:solidFill>
              </a:rPr>
              <a:t> Playlist</a:t>
            </a:r>
            <a:r>
              <a:rPr lang="ko-KR" altLang="en-US" sz="1400" dirty="0">
                <a:solidFill>
                  <a:schemeClr val="bg1"/>
                </a:solidFill>
              </a:rPr>
              <a:t>의 우측 </a:t>
            </a:r>
            <a:r>
              <a:rPr lang="en-US" altLang="ko-KR" sz="1400" dirty="0">
                <a:solidFill>
                  <a:schemeClr val="bg1"/>
                </a:solidFill>
              </a:rPr>
              <a:t>X</a:t>
            </a:r>
            <a:r>
              <a:rPr lang="ko-KR" altLang="en-US" sz="1400" dirty="0">
                <a:solidFill>
                  <a:schemeClr val="bg1"/>
                </a:solidFill>
              </a:rPr>
              <a:t>버튼을 클릭시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 해당 데이터를 </a:t>
            </a:r>
            <a:r>
              <a:rPr lang="en-US" altLang="ko-KR" sz="1400" dirty="0">
                <a:solidFill>
                  <a:schemeClr val="bg1"/>
                </a:solidFill>
              </a:rPr>
              <a:t>DB</a:t>
            </a:r>
            <a:r>
              <a:rPr lang="ko-KR" altLang="en-US" sz="1400" dirty="0">
                <a:solidFill>
                  <a:schemeClr val="bg1"/>
                </a:solidFill>
              </a:rPr>
              <a:t>에서 삭제함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338D130-0EA9-49A7-8D0E-D29F5E97743E}"/>
              </a:ext>
            </a:extLst>
          </p:cNvPr>
          <p:cNvCxnSpPr>
            <a:cxnSpLocks/>
          </p:cNvCxnSpPr>
          <p:nvPr/>
        </p:nvCxnSpPr>
        <p:spPr>
          <a:xfrm>
            <a:off x="766620" y="3969544"/>
            <a:ext cx="0" cy="106642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91D3A96-458F-486C-BFCE-3E1E614A0673}"/>
              </a:ext>
            </a:extLst>
          </p:cNvPr>
          <p:cNvCxnSpPr/>
          <p:nvPr/>
        </p:nvCxnSpPr>
        <p:spPr>
          <a:xfrm>
            <a:off x="766620" y="3996728"/>
            <a:ext cx="429489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F430CF-7205-4887-B71F-8BD804E30EBC}"/>
              </a:ext>
            </a:extLst>
          </p:cNvPr>
          <p:cNvSpPr txBox="1"/>
          <p:nvPr/>
        </p:nvSpPr>
        <p:spPr>
          <a:xfrm>
            <a:off x="8460508" y="563564"/>
            <a:ext cx="3629891" cy="615553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클릭시 해당 페이지로 이동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00F789E-2C84-4492-A942-ECCF451F6DF8}"/>
              </a:ext>
            </a:extLst>
          </p:cNvPr>
          <p:cNvCxnSpPr>
            <a:cxnSpLocks/>
          </p:cNvCxnSpPr>
          <p:nvPr/>
        </p:nvCxnSpPr>
        <p:spPr>
          <a:xfrm>
            <a:off x="6931892" y="475122"/>
            <a:ext cx="0" cy="423926"/>
          </a:xfrm>
          <a:prstGeom prst="line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9615458-A0D6-4A26-8E54-AD0B12C54B03}"/>
              </a:ext>
            </a:extLst>
          </p:cNvPr>
          <p:cNvCxnSpPr>
            <a:cxnSpLocks/>
          </p:cNvCxnSpPr>
          <p:nvPr/>
        </p:nvCxnSpPr>
        <p:spPr>
          <a:xfrm>
            <a:off x="6927276" y="864132"/>
            <a:ext cx="1542468" cy="19097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C4CF99-25F6-4EA5-95E2-D5CF080A1522}"/>
              </a:ext>
            </a:extLst>
          </p:cNvPr>
          <p:cNvSpPr txBox="1"/>
          <p:nvPr/>
        </p:nvSpPr>
        <p:spPr>
          <a:xfrm>
            <a:off x="9367983" y="1363831"/>
            <a:ext cx="2678544" cy="2739211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Playlist </a:t>
            </a:r>
            <a:r>
              <a:rPr lang="ko-KR" altLang="en-US" b="1" dirty="0">
                <a:solidFill>
                  <a:schemeClr val="bg1"/>
                </a:solidFill>
              </a:rPr>
              <a:t>목록 표시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Playlist </a:t>
            </a:r>
            <a:r>
              <a:rPr lang="ko-KR" altLang="en-US" sz="1600" b="1" dirty="0">
                <a:solidFill>
                  <a:schemeClr val="bg1"/>
                </a:solidFill>
              </a:rPr>
              <a:t>정보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Playlist</a:t>
            </a:r>
            <a:r>
              <a:rPr lang="ko-KR" altLang="en-US" sz="1400" dirty="0">
                <a:solidFill>
                  <a:schemeClr val="bg1"/>
                </a:solidFill>
              </a:rPr>
              <a:t>의 정보를 표시</a:t>
            </a:r>
            <a:r>
              <a:rPr lang="en-US" altLang="ko-KR" sz="1400" dirty="0">
                <a:solidFill>
                  <a:schemeClr val="bg1"/>
                </a:solidFill>
              </a:rPr>
              <a:t>. Playlist</a:t>
            </a:r>
            <a:r>
              <a:rPr lang="ko-KR" altLang="en-US" sz="1400" dirty="0">
                <a:solidFill>
                  <a:schemeClr val="bg1"/>
                </a:solidFill>
              </a:rPr>
              <a:t>의 세부내용 확인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br>
              <a:rPr lang="en-US" altLang="ko-KR" sz="1400" dirty="0">
                <a:solidFill>
                  <a:schemeClr val="bg1"/>
                </a:solidFill>
              </a:rPr>
            </a:b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Playlist </a:t>
            </a:r>
            <a:r>
              <a:rPr lang="ko-KR" altLang="en-US" sz="1600" b="1" dirty="0">
                <a:solidFill>
                  <a:schemeClr val="bg1"/>
                </a:solidFill>
              </a:rPr>
              <a:t>수정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Playlist</a:t>
            </a:r>
            <a:r>
              <a:rPr lang="ko-KR" altLang="en-US" sz="1400" dirty="0">
                <a:solidFill>
                  <a:schemeClr val="bg1"/>
                </a:solidFill>
              </a:rPr>
              <a:t>의 우측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>
                <a:solidFill>
                  <a:schemeClr val="bg1"/>
                </a:solidFill>
              </a:rPr>
              <a:t>수정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r>
              <a:rPr lang="ko-KR" altLang="en-US" sz="1400" dirty="0">
                <a:solidFill>
                  <a:schemeClr val="bg1"/>
                </a:solidFill>
              </a:rPr>
              <a:t>버튼을 클릭시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 해당 </a:t>
            </a:r>
            <a:r>
              <a:rPr lang="en-US" altLang="ko-KR" sz="1400" dirty="0">
                <a:solidFill>
                  <a:schemeClr val="bg1"/>
                </a:solidFill>
              </a:rPr>
              <a:t>Playlist</a:t>
            </a:r>
            <a:r>
              <a:rPr lang="ko-KR" altLang="en-US" sz="1400" dirty="0">
                <a:solidFill>
                  <a:schemeClr val="bg1"/>
                </a:solidFill>
              </a:rPr>
              <a:t>를 수정함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689C24-EA7B-448A-B558-80B517ACC852}"/>
              </a:ext>
            </a:extLst>
          </p:cNvPr>
          <p:cNvCxnSpPr/>
          <p:nvPr/>
        </p:nvCxnSpPr>
        <p:spPr>
          <a:xfrm>
            <a:off x="9121053" y="4468217"/>
            <a:ext cx="429489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D952FC9-9CEC-4819-A144-399BCAEE0C3F}"/>
              </a:ext>
            </a:extLst>
          </p:cNvPr>
          <p:cNvCxnSpPr>
            <a:cxnSpLocks/>
          </p:cNvCxnSpPr>
          <p:nvPr/>
        </p:nvCxnSpPr>
        <p:spPr>
          <a:xfrm flipV="1">
            <a:off x="9550399" y="4103042"/>
            <a:ext cx="0" cy="387996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25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E265A1-C385-4A06-9EB1-887A6F3E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24655" cy="5008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19D1A3-D53B-481E-8777-2A4D8B10F0B2}"/>
              </a:ext>
            </a:extLst>
          </p:cNvPr>
          <p:cNvSpPr txBox="1"/>
          <p:nvPr/>
        </p:nvSpPr>
        <p:spPr>
          <a:xfrm>
            <a:off x="307114" y="5053298"/>
            <a:ext cx="2664686" cy="1661993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Contents </a:t>
            </a:r>
            <a:r>
              <a:rPr lang="ko-KR" altLang="en-US" sz="1600" b="1" dirty="0">
                <a:solidFill>
                  <a:schemeClr val="bg1"/>
                </a:solidFill>
              </a:rPr>
              <a:t>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DB</a:t>
            </a:r>
            <a:r>
              <a:rPr lang="ko-KR" altLang="en-US" sz="1400" dirty="0">
                <a:solidFill>
                  <a:schemeClr val="bg1"/>
                </a:solidFill>
              </a:rPr>
              <a:t>에 존재하는 </a:t>
            </a:r>
            <a:r>
              <a:rPr lang="en-US" altLang="ko-KR" sz="1400" dirty="0">
                <a:solidFill>
                  <a:schemeClr val="bg1"/>
                </a:solidFill>
              </a:rPr>
              <a:t>Contents </a:t>
            </a:r>
            <a:r>
              <a:rPr lang="ko-KR" altLang="en-US" sz="1400" dirty="0">
                <a:solidFill>
                  <a:schemeClr val="bg1"/>
                </a:solidFill>
              </a:rPr>
              <a:t>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Contents </a:t>
            </a:r>
            <a:r>
              <a:rPr lang="ko-KR" altLang="en-US" sz="1600" b="1" dirty="0">
                <a:solidFill>
                  <a:schemeClr val="bg1"/>
                </a:solidFill>
              </a:rPr>
              <a:t>삭제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X </a:t>
            </a:r>
            <a:r>
              <a:rPr lang="ko-KR" altLang="en-US" sz="1400" dirty="0">
                <a:solidFill>
                  <a:schemeClr val="bg1"/>
                </a:solidFill>
              </a:rPr>
              <a:t>클릭시 해당 </a:t>
            </a:r>
            <a:r>
              <a:rPr lang="en-US" altLang="ko-KR" sz="1400" dirty="0">
                <a:solidFill>
                  <a:schemeClr val="bg1"/>
                </a:solidFill>
              </a:rPr>
              <a:t>Contents</a:t>
            </a:r>
            <a:r>
              <a:rPr lang="ko-KR" altLang="en-US" sz="1400" dirty="0">
                <a:solidFill>
                  <a:schemeClr val="bg1"/>
                </a:solidFill>
              </a:rPr>
              <a:t>를 </a:t>
            </a:r>
            <a:r>
              <a:rPr lang="en-US" altLang="ko-KR" sz="1400" dirty="0">
                <a:solidFill>
                  <a:schemeClr val="bg1"/>
                </a:solidFill>
              </a:rPr>
              <a:t>DB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에서 삭제함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E76DA1E-4458-4A28-A71E-590E515830F2}"/>
              </a:ext>
            </a:extLst>
          </p:cNvPr>
          <p:cNvSpPr/>
          <p:nvPr/>
        </p:nvSpPr>
        <p:spPr>
          <a:xfrm>
            <a:off x="1196109" y="1311564"/>
            <a:ext cx="1737591" cy="3338691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E14238-04A2-4EE9-8E9F-90A9DF89C392}"/>
              </a:ext>
            </a:extLst>
          </p:cNvPr>
          <p:cNvSpPr/>
          <p:nvPr/>
        </p:nvSpPr>
        <p:spPr>
          <a:xfrm>
            <a:off x="2219325" y="925850"/>
            <a:ext cx="752475" cy="328564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766DAFB-0999-45EF-96F3-287F0157A40D}"/>
              </a:ext>
            </a:extLst>
          </p:cNvPr>
          <p:cNvSpPr/>
          <p:nvPr/>
        </p:nvSpPr>
        <p:spPr>
          <a:xfrm>
            <a:off x="3261013" y="1311563"/>
            <a:ext cx="1737591" cy="3338691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D272630-256B-4F67-90AC-2556DB273945}"/>
              </a:ext>
            </a:extLst>
          </p:cNvPr>
          <p:cNvSpPr/>
          <p:nvPr/>
        </p:nvSpPr>
        <p:spPr>
          <a:xfrm>
            <a:off x="5352471" y="925850"/>
            <a:ext cx="3905829" cy="3931900"/>
          </a:xfrm>
          <a:prstGeom prst="roundRect">
            <a:avLst>
              <a:gd name="adj" fmla="val 5693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B8660C-8E03-4FCE-A672-987C390161F7}"/>
              </a:ext>
            </a:extLst>
          </p:cNvPr>
          <p:cNvCxnSpPr/>
          <p:nvPr/>
        </p:nvCxnSpPr>
        <p:spPr>
          <a:xfrm>
            <a:off x="766620" y="3996728"/>
            <a:ext cx="429489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9F3333-7CCE-4BC0-AA48-DB4F26CBDF80}"/>
              </a:ext>
            </a:extLst>
          </p:cNvPr>
          <p:cNvCxnSpPr>
            <a:cxnSpLocks/>
          </p:cNvCxnSpPr>
          <p:nvPr/>
        </p:nvCxnSpPr>
        <p:spPr>
          <a:xfrm>
            <a:off x="766620" y="3969544"/>
            <a:ext cx="0" cy="106642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0C70A6-6BD2-45BF-AF72-BC9AE9C947B0}"/>
              </a:ext>
            </a:extLst>
          </p:cNvPr>
          <p:cNvSpPr txBox="1"/>
          <p:nvPr/>
        </p:nvSpPr>
        <p:spPr>
          <a:xfrm>
            <a:off x="3165771" y="5053298"/>
            <a:ext cx="2664686" cy="1723549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Interperter </a:t>
            </a:r>
            <a:r>
              <a:rPr lang="ko-KR" altLang="en-US" sz="1600" b="1" dirty="0">
                <a:solidFill>
                  <a:schemeClr val="bg1"/>
                </a:solidFill>
              </a:rPr>
              <a:t>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DB</a:t>
            </a:r>
            <a:r>
              <a:rPr lang="ko-KR" altLang="en-US" sz="1400" dirty="0">
                <a:solidFill>
                  <a:schemeClr val="bg1"/>
                </a:solidFill>
              </a:rPr>
              <a:t>에 존재하는 </a:t>
            </a:r>
            <a:r>
              <a:rPr lang="en-US" altLang="ko-KR" sz="1400" dirty="0">
                <a:solidFill>
                  <a:schemeClr val="bg1"/>
                </a:solidFill>
              </a:rPr>
              <a:t>Interpreter 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함수명 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 Interperter </a:t>
            </a:r>
            <a:r>
              <a:rPr lang="ko-KR" altLang="en-US" sz="1600" b="1" dirty="0">
                <a:solidFill>
                  <a:schemeClr val="bg1"/>
                </a:solidFill>
              </a:rPr>
              <a:t>추가</a:t>
            </a:r>
            <a:r>
              <a:rPr lang="en-US" altLang="ko-KR" sz="1600" b="1" dirty="0">
                <a:solidFill>
                  <a:schemeClr val="bg1"/>
                </a:solidFill>
              </a:rPr>
              <a:t>: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개발자가 추가 가능함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1C64ABD-41FF-4AC3-BE1B-BD8FE22BD4B9}"/>
              </a:ext>
            </a:extLst>
          </p:cNvPr>
          <p:cNvCxnSpPr>
            <a:cxnSpLocks/>
          </p:cNvCxnSpPr>
          <p:nvPr/>
        </p:nvCxnSpPr>
        <p:spPr>
          <a:xfrm>
            <a:off x="4490895" y="4650254"/>
            <a:ext cx="0" cy="40304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74E9DE-7CC2-4668-83DD-4DB40CBC9339}"/>
              </a:ext>
            </a:extLst>
          </p:cNvPr>
          <p:cNvSpPr txBox="1"/>
          <p:nvPr/>
        </p:nvSpPr>
        <p:spPr>
          <a:xfrm>
            <a:off x="9385307" y="925850"/>
            <a:ext cx="2664686" cy="3077766"/>
          </a:xfrm>
          <a:prstGeom prst="rect">
            <a:avLst/>
          </a:prstGeom>
          <a:noFill/>
          <a:ln w="31750"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Playlist </a:t>
            </a:r>
            <a:r>
              <a:rPr lang="ko-KR" altLang="en-US" sz="1600" b="1" dirty="0">
                <a:solidFill>
                  <a:schemeClr val="bg1"/>
                </a:solidFill>
              </a:rPr>
              <a:t>제목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Playlist</a:t>
            </a:r>
            <a:r>
              <a:rPr lang="ko-KR" altLang="en-US" sz="1400" dirty="0">
                <a:solidFill>
                  <a:schemeClr val="bg1"/>
                </a:solidFill>
              </a:rPr>
              <a:t> 상단에 제목을 입력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 Ingredient </a:t>
            </a:r>
            <a:r>
              <a:rPr lang="ko-KR" altLang="en-US" sz="1600" b="1" dirty="0">
                <a:solidFill>
                  <a:schemeClr val="bg1"/>
                </a:solidFill>
              </a:rPr>
              <a:t>추가</a:t>
            </a:r>
            <a:r>
              <a:rPr lang="en-US" altLang="ko-KR" sz="1600" b="1" dirty="0">
                <a:solidFill>
                  <a:schemeClr val="bg1"/>
                </a:solidFill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</a:rPr>
              <a:t>삭제</a:t>
            </a:r>
            <a:r>
              <a:rPr lang="en-US" altLang="ko-KR" sz="1600" b="1" dirty="0">
                <a:solidFill>
                  <a:schemeClr val="bg1"/>
                </a:solidFill>
              </a:rPr>
              <a:t>: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Contents</a:t>
            </a:r>
            <a:r>
              <a:rPr lang="ko-KR" altLang="en-US" sz="1400" dirty="0">
                <a:solidFill>
                  <a:schemeClr val="bg1"/>
                </a:solidFill>
              </a:rPr>
              <a:t>와 </a:t>
            </a:r>
            <a:r>
              <a:rPr lang="en-US" altLang="ko-KR" sz="1400" dirty="0">
                <a:solidFill>
                  <a:schemeClr val="bg1"/>
                </a:solidFill>
              </a:rPr>
              <a:t>Interpreter</a:t>
            </a:r>
            <a:r>
              <a:rPr lang="ko-KR" altLang="en-US" sz="1400" dirty="0">
                <a:solidFill>
                  <a:schemeClr val="bg1"/>
                </a:solidFill>
              </a:rPr>
              <a:t>를 각각 하나씩 선택시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하나의 </a:t>
            </a:r>
            <a:r>
              <a:rPr lang="en-US" altLang="ko-KR" sz="1400" dirty="0">
                <a:solidFill>
                  <a:schemeClr val="bg1"/>
                </a:solidFill>
              </a:rPr>
              <a:t>Ingredient </a:t>
            </a:r>
            <a:r>
              <a:rPr lang="ko-KR" altLang="en-US" sz="1400" dirty="0">
                <a:solidFill>
                  <a:schemeClr val="bg1"/>
                </a:solidFill>
              </a:rPr>
              <a:t>생성됨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좌측 </a:t>
            </a:r>
            <a:r>
              <a:rPr lang="en-US" altLang="ko-KR" sz="1400" dirty="0">
                <a:solidFill>
                  <a:schemeClr val="bg1"/>
                </a:solidFill>
              </a:rPr>
              <a:t>X</a:t>
            </a:r>
            <a:r>
              <a:rPr lang="ko-KR" altLang="en-US" sz="1400" dirty="0">
                <a:solidFill>
                  <a:schemeClr val="bg1"/>
                </a:solidFill>
              </a:rPr>
              <a:t>버튼을 클릭시 해당항목 삭제됨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 Ingredient </a:t>
            </a:r>
            <a:r>
              <a:rPr lang="ko-KR" altLang="en-US" sz="1600" b="1" dirty="0">
                <a:solidFill>
                  <a:schemeClr val="bg1"/>
                </a:solidFill>
              </a:rPr>
              <a:t>순서변경</a:t>
            </a:r>
            <a:r>
              <a:rPr lang="en-US" altLang="ko-KR" sz="1600" b="1" dirty="0">
                <a:solidFill>
                  <a:schemeClr val="bg1"/>
                </a:solidFill>
              </a:rPr>
              <a:t>: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생성된 </a:t>
            </a:r>
            <a:r>
              <a:rPr lang="en-US" altLang="ko-KR" sz="1400" dirty="0">
                <a:solidFill>
                  <a:schemeClr val="bg1"/>
                </a:solidFill>
              </a:rPr>
              <a:t>Ingredient </a:t>
            </a:r>
            <a:r>
              <a:rPr lang="ko-KR" altLang="en-US" sz="1400" dirty="0">
                <a:solidFill>
                  <a:schemeClr val="bg1"/>
                </a:solidFill>
              </a:rPr>
              <a:t>드래그 앤 드롭시 순서변경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F73ACE-E0BF-4CA9-8E2B-8606F1819172}"/>
              </a:ext>
            </a:extLst>
          </p:cNvPr>
          <p:cNvSpPr txBox="1"/>
          <p:nvPr/>
        </p:nvSpPr>
        <p:spPr>
          <a:xfrm>
            <a:off x="9042399" y="5089372"/>
            <a:ext cx="308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Playlist</a:t>
            </a:r>
            <a:endParaRPr lang="ko-KR" altLang="en-US" sz="54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49E86-CFA3-40E6-AEBD-8D9CDDFCE36D}"/>
              </a:ext>
            </a:extLst>
          </p:cNvPr>
          <p:cNvSpPr txBox="1"/>
          <p:nvPr/>
        </p:nvSpPr>
        <p:spPr>
          <a:xfrm>
            <a:off x="9254837" y="5977478"/>
            <a:ext cx="290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추가 페이지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F6D7DA-7E8F-4A9A-8D8C-AD957046501E}"/>
              </a:ext>
            </a:extLst>
          </p:cNvPr>
          <p:cNvCxnSpPr>
            <a:cxnSpLocks/>
          </p:cNvCxnSpPr>
          <p:nvPr/>
        </p:nvCxnSpPr>
        <p:spPr>
          <a:xfrm>
            <a:off x="9254837" y="4632334"/>
            <a:ext cx="1330034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7CA69DB-B459-4CF6-ADD7-9BE6EC6DB6ED}"/>
              </a:ext>
            </a:extLst>
          </p:cNvPr>
          <p:cNvCxnSpPr>
            <a:cxnSpLocks/>
          </p:cNvCxnSpPr>
          <p:nvPr/>
        </p:nvCxnSpPr>
        <p:spPr>
          <a:xfrm flipV="1">
            <a:off x="10575346" y="3987203"/>
            <a:ext cx="0" cy="66279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57F35C7-B675-4CFE-9480-DD3538F0BEE5}"/>
              </a:ext>
            </a:extLst>
          </p:cNvPr>
          <p:cNvCxnSpPr>
            <a:cxnSpLocks/>
          </p:cNvCxnSpPr>
          <p:nvPr/>
        </p:nvCxnSpPr>
        <p:spPr>
          <a:xfrm>
            <a:off x="8756071" y="4851776"/>
            <a:ext cx="0" cy="64642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FFA2E8-E132-49B4-ACBF-840A6E303D49}"/>
              </a:ext>
            </a:extLst>
          </p:cNvPr>
          <p:cNvSpPr txBox="1"/>
          <p:nvPr/>
        </p:nvSpPr>
        <p:spPr>
          <a:xfrm>
            <a:off x="5953716" y="5498201"/>
            <a:ext cx="3024027" cy="677108"/>
          </a:xfrm>
          <a:prstGeom prst="rect">
            <a:avLst/>
          </a:prstGeom>
          <a:noFill/>
          <a:ln w="31750"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입력된 정보를 </a:t>
            </a:r>
            <a:r>
              <a:rPr lang="en-US" altLang="ko-KR" sz="1600" b="1" dirty="0">
                <a:solidFill>
                  <a:schemeClr val="bg1"/>
                </a:solidFill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</a:rPr>
              <a:t>에 저장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9114631-D655-40D6-BD5E-86B18E9446C5}"/>
              </a:ext>
            </a:extLst>
          </p:cNvPr>
          <p:cNvCxnSpPr>
            <a:cxnSpLocks/>
          </p:cNvCxnSpPr>
          <p:nvPr/>
        </p:nvCxnSpPr>
        <p:spPr>
          <a:xfrm flipV="1">
            <a:off x="2971800" y="418342"/>
            <a:ext cx="2524989" cy="507508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488CE6A-9AE8-429E-98C3-41510723DAA4}"/>
              </a:ext>
            </a:extLst>
          </p:cNvPr>
          <p:cNvSpPr txBox="1"/>
          <p:nvPr/>
        </p:nvSpPr>
        <p:spPr>
          <a:xfrm>
            <a:off x="5496789" y="147828"/>
            <a:ext cx="3259282" cy="553998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클릭시 엑셀 추가 팝업창 출력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11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24E47-162D-4E8C-81B3-564BB5DA6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390909" cy="5141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73BCF-DE48-4F25-AC53-2A785C50023D}"/>
              </a:ext>
            </a:extLst>
          </p:cNvPr>
          <p:cNvSpPr txBox="1"/>
          <p:nvPr/>
        </p:nvSpPr>
        <p:spPr>
          <a:xfrm>
            <a:off x="307114" y="5053298"/>
            <a:ext cx="2664686" cy="1661993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Contents </a:t>
            </a:r>
            <a:r>
              <a:rPr lang="ko-KR" altLang="en-US" sz="1600" b="1" dirty="0">
                <a:solidFill>
                  <a:schemeClr val="bg1"/>
                </a:solidFill>
              </a:rPr>
              <a:t>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DB</a:t>
            </a:r>
            <a:r>
              <a:rPr lang="ko-KR" altLang="en-US" sz="1400" dirty="0">
                <a:solidFill>
                  <a:schemeClr val="bg1"/>
                </a:solidFill>
              </a:rPr>
              <a:t>에 존재하는 </a:t>
            </a:r>
            <a:r>
              <a:rPr lang="en-US" altLang="ko-KR" sz="1400" dirty="0">
                <a:solidFill>
                  <a:schemeClr val="bg1"/>
                </a:solidFill>
              </a:rPr>
              <a:t>Contents </a:t>
            </a:r>
            <a:r>
              <a:rPr lang="ko-KR" altLang="en-US" sz="1400" dirty="0">
                <a:solidFill>
                  <a:schemeClr val="bg1"/>
                </a:solidFill>
              </a:rPr>
              <a:t>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Contents </a:t>
            </a:r>
            <a:r>
              <a:rPr lang="ko-KR" altLang="en-US" sz="1600" b="1" dirty="0">
                <a:solidFill>
                  <a:schemeClr val="bg1"/>
                </a:solidFill>
              </a:rPr>
              <a:t>삭제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X </a:t>
            </a:r>
            <a:r>
              <a:rPr lang="ko-KR" altLang="en-US" sz="1400" dirty="0">
                <a:solidFill>
                  <a:schemeClr val="bg1"/>
                </a:solidFill>
              </a:rPr>
              <a:t>클릭시 해당 </a:t>
            </a:r>
            <a:r>
              <a:rPr lang="en-US" altLang="ko-KR" sz="1400" dirty="0">
                <a:solidFill>
                  <a:schemeClr val="bg1"/>
                </a:solidFill>
              </a:rPr>
              <a:t>Contents</a:t>
            </a:r>
            <a:r>
              <a:rPr lang="ko-KR" altLang="en-US" sz="1400" dirty="0">
                <a:solidFill>
                  <a:schemeClr val="bg1"/>
                </a:solidFill>
              </a:rPr>
              <a:t>를 </a:t>
            </a:r>
            <a:r>
              <a:rPr lang="en-US" altLang="ko-KR" sz="1400" dirty="0">
                <a:solidFill>
                  <a:schemeClr val="bg1"/>
                </a:solidFill>
              </a:rPr>
              <a:t>DB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에서 삭제함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4D333C-213F-42B0-9EC5-A9BAA7AA6EEF}"/>
              </a:ext>
            </a:extLst>
          </p:cNvPr>
          <p:cNvSpPr/>
          <p:nvPr/>
        </p:nvSpPr>
        <p:spPr>
          <a:xfrm>
            <a:off x="1196109" y="1311564"/>
            <a:ext cx="1737591" cy="3338691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8A14FF-738A-45BB-82E5-F1CE3E753EAC}"/>
              </a:ext>
            </a:extLst>
          </p:cNvPr>
          <p:cNvSpPr/>
          <p:nvPr/>
        </p:nvSpPr>
        <p:spPr>
          <a:xfrm>
            <a:off x="2219325" y="925850"/>
            <a:ext cx="752475" cy="328564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41B118-FDDF-4415-BF63-4F7F3046B3A2}"/>
              </a:ext>
            </a:extLst>
          </p:cNvPr>
          <p:cNvSpPr/>
          <p:nvPr/>
        </p:nvSpPr>
        <p:spPr>
          <a:xfrm>
            <a:off x="3356263" y="1330613"/>
            <a:ext cx="1737591" cy="3338691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8932D2B-9048-4426-9CCF-C303D4F49E63}"/>
              </a:ext>
            </a:extLst>
          </p:cNvPr>
          <p:cNvSpPr/>
          <p:nvPr/>
        </p:nvSpPr>
        <p:spPr>
          <a:xfrm>
            <a:off x="5352471" y="925850"/>
            <a:ext cx="3905829" cy="3931900"/>
          </a:xfrm>
          <a:prstGeom prst="roundRect">
            <a:avLst>
              <a:gd name="adj" fmla="val 5693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934F7E-56F2-4631-84BA-A6ED8D559E2A}"/>
              </a:ext>
            </a:extLst>
          </p:cNvPr>
          <p:cNvCxnSpPr/>
          <p:nvPr/>
        </p:nvCxnSpPr>
        <p:spPr>
          <a:xfrm>
            <a:off x="766620" y="3987203"/>
            <a:ext cx="429489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BCDA53-A614-459A-9FA4-35280E29FE44}"/>
              </a:ext>
            </a:extLst>
          </p:cNvPr>
          <p:cNvCxnSpPr>
            <a:cxnSpLocks/>
          </p:cNvCxnSpPr>
          <p:nvPr/>
        </p:nvCxnSpPr>
        <p:spPr>
          <a:xfrm>
            <a:off x="766620" y="3969544"/>
            <a:ext cx="0" cy="106642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117896-35D6-47F9-9A1D-D24538220A8D}"/>
              </a:ext>
            </a:extLst>
          </p:cNvPr>
          <p:cNvSpPr txBox="1"/>
          <p:nvPr/>
        </p:nvSpPr>
        <p:spPr>
          <a:xfrm>
            <a:off x="3165771" y="5053298"/>
            <a:ext cx="2664686" cy="1723549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Interperter </a:t>
            </a:r>
            <a:r>
              <a:rPr lang="ko-KR" altLang="en-US" sz="1600" b="1" dirty="0">
                <a:solidFill>
                  <a:schemeClr val="bg1"/>
                </a:solidFill>
              </a:rPr>
              <a:t>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DB</a:t>
            </a:r>
            <a:r>
              <a:rPr lang="ko-KR" altLang="en-US" sz="1400" dirty="0">
                <a:solidFill>
                  <a:schemeClr val="bg1"/>
                </a:solidFill>
              </a:rPr>
              <a:t>에 존재하는 </a:t>
            </a:r>
            <a:r>
              <a:rPr lang="en-US" altLang="ko-KR" sz="1400" dirty="0">
                <a:solidFill>
                  <a:schemeClr val="bg1"/>
                </a:solidFill>
              </a:rPr>
              <a:t>Interpreter 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함수명 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 Interperter </a:t>
            </a:r>
            <a:r>
              <a:rPr lang="ko-KR" altLang="en-US" sz="1600" b="1" dirty="0">
                <a:solidFill>
                  <a:schemeClr val="bg1"/>
                </a:solidFill>
              </a:rPr>
              <a:t>추가</a:t>
            </a:r>
            <a:r>
              <a:rPr lang="en-US" altLang="ko-KR" sz="1600" b="1" dirty="0">
                <a:solidFill>
                  <a:schemeClr val="bg1"/>
                </a:solidFill>
              </a:rPr>
              <a:t>: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개발자가 추가 가능함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AB577B5-DA71-4F80-B77E-A55828D21B71}"/>
              </a:ext>
            </a:extLst>
          </p:cNvPr>
          <p:cNvCxnSpPr>
            <a:cxnSpLocks/>
          </p:cNvCxnSpPr>
          <p:nvPr/>
        </p:nvCxnSpPr>
        <p:spPr>
          <a:xfrm>
            <a:off x="4490895" y="4650254"/>
            <a:ext cx="0" cy="403044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6EF5F5-8A8F-49F1-B124-193148C349F9}"/>
              </a:ext>
            </a:extLst>
          </p:cNvPr>
          <p:cNvSpPr txBox="1"/>
          <p:nvPr/>
        </p:nvSpPr>
        <p:spPr>
          <a:xfrm>
            <a:off x="9385307" y="925850"/>
            <a:ext cx="2664686" cy="3077766"/>
          </a:xfrm>
          <a:prstGeom prst="rect">
            <a:avLst/>
          </a:prstGeom>
          <a:noFill/>
          <a:ln w="31750"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Playlist </a:t>
            </a:r>
            <a:r>
              <a:rPr lang="ko-KR" altLang="en-US" sz="1600" b="1" dirty="0">
                <a:solidFill>
                  <a:schemeClr val="bg1"/>
                </a:solidFill>
              </a:rPr>
              <a:t>수정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Playlist</a:t>
            </a:r>
            <a:r>
              <a:rPr lang="ko-KR" altLang="en-US" sz="1400" dirty="0">
                <a:solidFill>
                  <a:schemeClr val="bg1"/>
                </a:solidFill>
              </a:rPr>
              <a:t> 기존 정보 출력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 Ingredient </a:t>
            </a:r>
            <a:r>
              <a:rPr lang="ko-KR" altLang="en-US" sz="1600" b="1" dirty="0">
                <a:solidFill>
                  <a:schemeClr val="bg1"/>
                </a:solidFill>
              </a:rPr>
              <a:t>추가</a:t>
            </a:r>
            <a:r>
              <a:rPr lang="en-US" altLang="ko-KR" sz="1600" b="1" dirty="0">
                <a:solidFill>
                  <a:schemeClr val="bg1"/>
                </a:solidFill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</a:rPr>
              <a:t>삭제</a:t>
            </a:r>
            <a:r>
              <a:rPr lang="en-US" altLang="ko-KR" sz="1600" b="1" dirty="0">
                <a:solidFill>
                  <a:schemeClr val="bg1"/>
                </a:solidFill>
              </a:rPr>
              <a:t>: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Contents</a:t>
            </a:r>
            <a:r>
              <a:rPr lang="ko-KR" altLang="en-US" sz="1400" dirty="0">
                <a:solidFill>
                  <a:schemeClr val="bg1"/>
                </a:solidFill>
              </a:rPr>
              <a:t>와 </a:t>
            </a:r>
            <a:r>
              <a:rPr lang="en-US" altLang="ko-KR" sz="1400" dirty="0">
                <a:solidFill>
                  <a:schemeClr val="bg1"/>
                </a:solidFill>
              </a:rPr>
              <a:t>Interpreter</a:t>
            </a:r>
            <a:r>
              <a:rPr lang="ko-KR" altLang="en-US" sz="1400" dirty="0">
                <a:solidFill>
                  <a:schemeClr val="bg1"/>
                </a:solidFill>
              </a:rPr>
              <a:t>를 각각 하나씩 선택시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하나의 </a:t>
            </a:r>
            <a:r>
              <a:rPr lang="en-US" altLang="ko-KR" sz="1400" dirty="0">
                <a:solidFill>
                  <a:schemeClr val="bg1"/>
                </a:solidFill>
              </a:rPr>
              <a:t>Ingredient </a:t>
            </a:r>
            <a:r>
              <a:rPr lang="ko-KR" altLang="en-US" sz="1400" dirty="0">
                <a:solidFill>
                  <a:schemeClr val="bg1"/>
                </a:solidFill>
              </a:rPr>
              <a:t>생성됨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좌측 </a:t>
            </a:r>
            <a:r>
              <a:rPr lang="en-US" altLang="ko-KR" sz="1400" dirty="0">
                <a:solidFill>
                  <a:schemeClr val="bg1"/>
                </a:solidFill>
              </a:rPr>
              <a:t>X</a:t>
            </a:r>
            <a:r>
              <a:rPr lang="ko-KR" altLang="en-US" sz="1400" dirty="0">
                <a:solidFill>
                  <a:schemeClr val="bg1"/>
                </a:solidFill>
              </a:rPr>
              <a:t>버튼을 클릭시 해당항목 삭제됨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 Ingredient </a:t>
            </a:r>
            <a:r>
              <a:rPr lang="ko-KR" altLang="en-US" sz="1600" b="1" dirty="0">
                <a:solidFill>
                  <a:schemeClr val="bg1"/>
                </a:solidFill>
              </a:rPr>
              <a:t>순서변경</a:t>
            </a:r>
            <a:r>
              <a:rPr lang="en-US" altLang="ko-KR" sz="1600" b="1" dirty="0">
                <a:solidFill>
                  <a:schemeClr val="bg1"/>
                </a:solidFill>
              </a:rPr>
              <a:t>: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생성된 </a:t>
            </a:r>
            <a:r>
              <a:rPr lang="en-US" altLang="ko-KR" sz="1400" dirty="0">
                <a:solidFill>
                  <a:schemeClr val="bg1"/>
                </a:solidFill>
              </a:rPr>
              <a:t>Ingredient </a:t>
            </a:r>
            <a:r>
              <a:rPr lang="ko-KR" altLang="en-US" sz="1400" dirty="0">
                <a:solidFill>
                  <a:schemeClr val="bg1"/>
                </a:solidFill>
              </a:rPr>
              <a:t>드래그 앤 드롭시 순서변경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8FE67-7554-4934-83E5-E1DEAD26DBED}"/>
              </a:ext>
            </a:extLst>
          </p:cNvPr>
          <p:cNvSpPr txBox="1"/>
          <p:nvPr/>
        </p:nvSpPr>
        <p:spPr>
          <a:xfrm>
            <a:off x="9042399" y="5089372"/>
            <a:ext cx="308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Playlist</a:t>
            </a:r>
            <a:endParaRPr lang="ko-KR" altLang="en-US" sz="54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319AD8-CCE6-4231-ADE4-CB3AE3A16A4C}"/>
              </a:ext>
            </a:extLst>
          </p:cNvPr>
          <p:cNvSpPr txBox="1"/>
          <p:nvPr/>
        </p:nvSpPr>
        <p:spPr>
          <a:xfrm>
            <a:off x="9254837" y="5977478"/>
            <a:ext cx="290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변경 페이지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621CBA0-21C2-4897-929B-26F14FB07E51}"/>
              </a:ext>
            </a:extLst>
          </p:cNvPr>
          <p:cNvCxnSpPr>
            <a:cxnSpLocks/>
          </p:cNvCxnSpPr>
          <p:nvPr/>
        </p:nvCxnSpPr>
        <p:spPr>
          <a:xfrm>
            <a:off x="9254837" y="4632334"/>
            <a:ext cx="1330034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81CCBE5-318E-4244-8C48-3D9F3DE2CB16}"/>
              </a:ext>
            </a:extLst>
          </p:cNvPr>
          <p:cNvCxnSpPr>
            <a:cxnSpLocks/>
          </p:cNvCxnSpPr>
          <p:nvPr/>
        </p:nvCxnSpPr>
        <p:spPr>
          <a:xfrm flipV="1">
            <a:off x="10575346" y="3987203"/>
            <a:ext cx="0" cy="66279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C8B00D0-86BB-44FF-B7B0-EB837872E71D}"/>
              </a:ext>
            </a:extLst>
          </p:cNvPr>
          <p:cNvCxnSpPr>
            <a:cxnSpLocks/>
          </p:cNvCxnSpPr>
          <p:nvPr/>
        </p:nvCxnSpPr>
        <p:spPr>
          <a:xfrm>
            <a:off x="8756071" y="4851776"/>
            <a:ext cx="0" cy="64642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A89051-A826-47DA-A48E-A379F928BF54}"/>
              </a:ext>
            </a:extLst>
          </p:cNvPr>
          <p:cNvSpPr txBox="1"/>
          <p:nvPr/>
        </p:nvSpPr>
        <p:spPr>
          <a:xfrm>
            <a:off x="5953716" y="5498201"/>
            <a:ext cx="3024027" cy="677108"/>
          </a:xfrm>
          <a:prstGeom prst="rect">
            <a:avLst/>
          </a:prstGeom>
          <a:noFill/>
          <a:ln w="31750"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수정된 정보를 </a:t>
            </a:r>
            <a:r>
              <a:rPr lang="en-US" altLang="ko-KR" sz="1600" b="1" dirty="0">
                <a:solidFill>
                  <a:schemeClr val="bg1"/>
                </a:solidFill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</a:rPr>
              <a:t>에 저장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F0D8C5-C441-4DE5-B05F-060EDCE1D4AC}"/>
              </a:ext>
            </a:extLst>
          </p:cNvPr>
          <p:cNvSpPr/>
          <p:nvPr/>
        </p:nvSpPr>
        <p:spPr>
          <a:xfrm>
            <a:off x="2219325" y="925850"/>
            <a:ext cx="752475" cy="328564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B608190-B6C8-4629-A259-A6B65623B851}"/>
              </a:ext>
            </a:extLst>
          </p:cNvPr>
          <p:cNvCxnSpPr>
            <a:cxnSpLocks/>
          </p:cNvCxnSpPr>
          <p:nvPr/>
        </p:nvCxnSpPr>
        <p:spPr>
          <a:xfrm flipV="1">
            <a:off x="2971800" y="418342"/>
            <a:ext cx="2524989" cy="507508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F2A81F7-47A6-4B0C-8152-78F1E6890279}"/>
              </a:ext>
            </a:extLst>
          </p:cNvPr>
          <p:cNvSpPr txBox="1"/>
          <p:nvPr/>
        </p:nvSpPr>
        <p:spPr>
          <a:xfrm>
            <a:off x="5496789" y="147828"/>
            <a:ext cx="3259282" cy="553998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클릭시 엑셀 추가 팝업창 출력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180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F9211F-580C-43DD-B55A-C7635C154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7" r="20471"/>
          <a:stretch/>
        </p:blipFill>
        <p:spPr>
          <a:xfrm>
            <a:off x="9525" y="0"/>
            <a:ext cx="6210300" cy="512618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7C00EA-8246-4243-95AE-A8B468DB7B4F}"/>
              </a:ext>
            </a:extLst>
          </p:cNvPr>
          <p:cNvSpPr/>
          <p:nvPr/>
        </p:nvSpPr>
        <p:spPr>
          <a:xfrm>
            <a:off x="1051213" y="997238"/>
            <a:ext cx="4168487" cy="3338691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291A93D-FE57-4FAE-8B94-1FE63143E7D6}"/>
              </a:ext>
            </a:extLst>
          </p:cNvPr>
          <p:cNvSpPr/>
          <p:nvPr/>
        </p:nvSpPr>
        <p:spPr>
          <a:xfrm>
            <a:off x="1051213" y="485775"/>
            <a:ext cx="4168487" cy="416213"/>
          </a:xfrm>
          <a:prstGeom prst="roundRect">
            <a:avLst>
              <a:gd name="adj" fmla="val 4023"/>
            </a:avLst>
          </a:prstGeom>
          <a:noFill/>
          <a:ln w="50800">
            <a:solidFill>
              <a:srgbClr val="FE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7059BDA-9A6B-4767-B88F-B210B8F43F93}"/>
              </a:ext>
            </a:extLst>
          </p:cNvPr>
          <p:cNvSpPr/>
          <p:nvPr/>
        </p:nvSpPr>
        <p:spPr>
          <a:xfrm>
            <a:off x="4648200" y="4404988"/>
            <a:ext cx="695326" cy="340847"/>
          </a:xfrm>
          <a:prstGeom prst="roundRect">
            <a:avLst>
              <a:gd name="adj" fmla="val 5693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931D3-5678-4141-BDD5-0C45360496F4}"/>
              </a:ext>
            </a:extLst>
          </p:cNvPr>
          <p:cNvSpPr txBox="1"/>
          <p:nvPr/>
        </p:nvSpPr>
        <p:spPr>
          <a:xfrm>
            <a:off x="193243" y="5341400"/>
            <a:ext cx="2678544" cy="1277273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Excel</a:t>
            </a:r>
            <a:r>
              <a:rPr lang="ko-KR" altLang="en-US" sz="1600" b="1" dirty="0">
                <a:solidFill>
                  <a:schemeClr val="bg1"/>
                </a:solidFill>
              </a:rPr>
              <a:t> 미리보기 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Excel</a:t>
            </a:r>
            <a:r>
              <a:rPr lang="ko-KR" altLang="en-US" sz="1400" dirty="0">
                <a:solidFill>
                  <a:schemeClr val="bg1"/>
                </a:solidFill>
              </a:rPr>
              <a:t> 내부에 작성되어 있는 데이터를 표시</a:t>
            </a:r>
            <a:r>
              <a:rPr lang="en-US" altLang="ko-KR" sz="1400" dirty="0">
                <a:solidFill>
                  <a:schemeClr val="bg1"/>
                </a:solidFill>
              </a:rPr>
              <a:t>. Playlist</a:t>
            </a:r>
            <a:r>
              <a:rPr lang="ko-KR" altLang="en-US" sz="1400" dirty="0">
                <a:solidFill>
                  <a:schemeClr val="bg1"/>
                </a:solidFill>
              </a:rPr>
              <a:t>의 세부내용 확인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6EEAB9-9BAE-473A-8CC6-EF419257BE63}"/>
              </a:ext>
            </a:extLst>
          </p:cNvPr>
          <p:cNvCxnSpPr>
            <a:cxnSpLocks/>
          </p:cNvCxnSpPr>
          <p:nvPr/>
        </p:nvCxnSpPr>
        <p:spPr>
          <a:xfrm>
            <a:off x="1709595" y="4335929"/>
            <a:ext cx="0" cy="1005471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F28909-4866-48E5-A48D-36EBB6D169FC}"/>
              </a:ext>
            </a:extLst>
          </p:cNvPr>
          <p:cNvSpPr txBox="1"/>
          <p:nvPr/>
        </p:nvSpPr>
        <p:spPr>
          <a:xfrm>
            <a:off x="2976804" y="5766375"/>
            <a:ext cx="2595322" cy="646331"/>
          </a:xfrm>
          <a:prstGeom prst="rect">
            <a:avLst/>
          </a:prstGeom>
          <a:noFill/>
          <a:ln w="31750"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업로드된 정보를 </a:t>
            </a:r>
            <a:r>
              <a:rPr lang="en-US" altLang="ko-KR" sz="1400" b="1" dirty="0">
                <a:solidFill>
                  <a:schemeClr val="bg1"/>
                </a:solidFill>
              </a:rPr>
              <a:t>DB</a:t>
            </a:r>
            <a:r>
              <a:rPr lang="ko-KR" altLang="en-US" sz="1400" b="1" dirty="0">
                <a:solidFill>
                  <a:schemeClr val="bg1"/>
                </a:solidFill>
              </a:rPr>
              <a:t>에 저장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DB1952-CA79-42C2-B12F-ACF4BA9B968A}"/>
              </a:ext>
            </a:extLst>
          </p:cNvPr>
          <p:cNvSpPr txBox="1"/>
          <p:nvPr/>
        </p:nvSpPr>
        <p:spPr>
          <a:xfrm>
            <a:off x="9829801" y="5089372"/>
            <a:ext cx="2297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Excel</a:t>
            </a:r>
            <a:endParaRPr lang="ko-KR" altLang="en-US" sz="54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3ECE2-D11E-43B3-9F87-13BC40FE35DD}"/>
              </a:ext>
            </a:extLst>
          </p:cNvPr>
          <p:cNvSpPr txBox="1"/>
          <p:nvPr/>
        </p:nvSpPr>
        <p:spPr>
          <a:xfrm>
            <a:off x="9254837" y="5977478"/>
            <a:ext cx="290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업로드 팝업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F5E5FA-3AD7-4368-9013-3022DF3398C0}"/>
              </a:ext>
            </a:extLst>
          </p:cNvPr>
          <p:cNvCxnSpPr>
            <a:cxnSpLocks/>
          </p:cNvCxnSpPr>
          <p:nvPr/>
        </p:nvCxnSpPr>
        <p:spPr>
          <a:xfrm>
            <a:off x="4974646" y="4766159"/>
            <a:ext cx="0" cy="100021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28C230D-28CB-4994-BDF0-833FC59AEFF8}"/>
              </a:ext>
            </a:extLst>
          </p:cNvPr>
          <p:cNvSpPr txBox="1"/>
          <p:nvPr/>
        </p:nvSpPr>
        <p:spPr>
          <a:xfrm>
            <a:off x="6419849" y="485775"/>
            <a:ext cx="5572125" cy="4616648"/>
          </a:xfrm>
          <a:prstGeom prst="rect">
            <a:avLst/>
          </a:prstGeom>
          <a:noFill/>
          <a:ln w="31750" cap="rnd">
            <a:solidFill>
              <a:srgbClr val="FE6A6A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Playlist </a:t>
            </a:r>
            <a:r>
              <a:rPr lang="ko-KR" altLang="en-US" b="1" dirty="0">
                <a:solidFill>
                  <a:schemeClr val="bg1"/>
                </a:solidFill>
              </a:rPr>
              <a:t>목록 표시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 </a:t>
            </a:r>
            <a:r>
              <a:rPr lang="en-US" altLang="ko-KR" sz="1600" b="1" dirty="0">
                <a:solidFill>
                  <a:schemeClr val="bg1"/>
                </a:solidFill>
              </a:rPr>
              <a:t>Excel </a:t>
            </a:r>
            <a:r>
              <a:rPr lang="ko-KR" altLang="en-US" sz="1600" b="1" dirty="0">
                <a:solidFill>
                  <a:schemeClr val="bg1"/>
                </a:solidFill>
              </a:rPr>
              <a:t>파일 업로드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파일 선택 버튼 클릭시</a:t>
            </a:r>
            <a:r>
              <a:rPr lang="en-US" altLang="ko-KR" sz="1400" dirty="0">
                <a:solidFill>
                  <a:schemeClr val="bg1"/>
                </a:solidFill>
              </a:rPr>
              <a:t>, Excel </a:t>
            </a:r>
            <a:r>
              <a:rPr lang="ko-KR" altLang="en-US" sz="1400" dirty="0">
                <a:solidFill>
                  <a:schemeClr val="bg1"/>
                </a:solidFill>
              </a:rPr>
              <a:t>파일 업로드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Excel </a:t>
            </a:r>
            <a:r>
              <a:rPr lang="ko-KR" altLang="en-US" sz="1400" dirty="0">
                <a:solidFill>
                  <a:schemeClr val="bg1"/>
                </a:solidFill>
              </a:rPr>
              <a:t>파일명이 </a:t>
            </a:r>
            <a:r>
              <a:rPr lang="en-US" altLang="ko-KR" sz="1400" dirty="0">
                <a:solidFill>
                  <a:schemeClr val="bg1"/>
                </a:solidFill>
              </a:rPr>
              <a:t>Contents </a:t>
            </a:r>
            <a:r>
              <a:rPr lang="ko-KR" altLang="en-US" sz="1400" dirty="0">
                <a:solidFill>
                  <a:schemeClr val="bg1"/>
                </a:solidFill>
              </a:rPr>
              <a:t>이름으로 등록됨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 Excel Index :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반드시 아래 형식으로 작성된 </a:t>
            </a:r>
            <a:r>
              <a:rPr lang="en-US" altLang="ko-KR" sz="1400" dirty="0">
                <a:solidFill>
                  <a:schemeClr val="bg1"/>
                </a:solidFill>
              </a:rPr>
              <a:t>Excel </a:t>
            </a:r>
            <a:r>
              <a:rPr lang="ko-KR" altLang="en-US" sz="1400" dirty="0">
                <a:solidFill>
                  <a:schemeClr val="bg1"/>
                </a:solidFill>
              </a:rPr>
              <a:t>파일을 업로드 </a:t>
            </a:r>
            <a:r>
              <a:rPr lang="ko-KR" altLang="en-US" sz="1400" dirty="0" err="1">
                <a:solidFill>
                  <a:schemeClr val="bg1"/>
                </a:solidFill>
              </a:rPr>
              <a:t>해야한다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ko-KR" altLang="en-US" sz="1400" dirty="0">
                <a:solidFill>
                  <a:schemeClr val="bg1"/>
                </a:solidFill>
              </a:rPr>
              <a:t>● </a:t>
            </a:r>
            <a:r>
              <a:rPr lang="en-US" altLang="ko-KR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data_type </a:t>
            </a:r>
            <a:r>
              <a:rPr lang="en-US" altLang="ko-KR" sz="1400" dirty="0">
                <a:solidFill>
                  <a:schemeClr val="bg1"/>
                </a:solidFill>
              </a:rPr>
              <a:t>: data_eng </a:t>
            </a:r>
            <a:r>
              <a:rPr lang="ko-KR" altLang="en-US" sz="1400" dirty="0">
                <a:solidFill>
                  <a:schemeClr val="bg1"/>
                </a:solidFill>
              </a:rPr>
              <a:t>와 </a:t>
            </a:r>
            <a:r>
              <a:rPr lang="en-US" altLang="ko-KR" sz="1400" dirty="0">
                <a:solidFill>
                  <a:schemeClr val="bg1"/>
                </a:solidFill>
              </a:rPr>
              <a:t>data_kor</a:t>
            </a:r>
            <a:r>
              <a:rPr lang="ko-KR" altLang="en-US" sz="1400" dirty="0">
                <a:solidFill>
                  <a:schemeClr val="bg1"/>
                </a:solidFill>
              </a:rPr>
              <a:t>의 데이터 성질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(ex</a:t>
            </a:r>
            <a:r>
              <a:rPr lang="ko-KR" alt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‘s’ = sentence ‘w’ = word ‘p’=paragraph)</a:t>
            </a:r>
          </a:p>
          <a:p>
            <a:endParaRPr lang="en-US" altLang="ko-KR" sz="1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ko-KR" altLang="en-US" sz="1400" dirty="0">
                <a:solidFill>
                  <a:schemeClr val="bg1"/>
                </a:solidFill>
              </a:rPr>
              <a:t>● </a:t>
            </a:r>
            <a:r>
              <a:rPr lang="en-US" altLang="ko-KR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data_eng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영어 텍스트 데이터 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영문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ko-KR" altLang="en-US" sz="1400" dirty="0">
                <a:solidFill>
                  <a:schemeClr val="bg1"/>
                </a:solidFill>
              </a:rPr>
              <a:t>● </a:t>
            </a:r>
            <a:r>
              <a:rPr lang="en-US" altLang="ko-KR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data_kor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한글 텍스트 데이터 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한국어 뜻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ko-KR" altLang="en-US" sz="1400" dirty="0">
                <a:solidFill>
                  <a:schemeClr val="bg1"/>
                </a:solidFill>
              </a:rPr>
              <a:t>● </a:t>
            </a:r>
            <a:r>
              <a:rPr lang="en-US" altLang="ko-KR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data_mp3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삽입할 </a:t>
            </a:r>
            <a:r>
              <a:rPr lang="en-US" altLang="ko-KR" sz="1400" dirty="0">
                <a:solidFill>
                  <a:schemeClr val="bg1"/>
                </a:solidFill>
              </a:rPr>
              <a:t>mp3 </a:t>
            </a:r>
            <a:r>
              <a:rPr lang="ko-KR" altLang="en-US" sz="1400" dirty="0">
                <a:solidFill>
                  <a:schemeClr val="bg1"/>
                </a:solidFill>
              </a:rPr>
              <a:t>파일명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	</a:t>
            </a:r>
            <a:r>
              <a:rPr lang="ko-KR" altLang="en-US" sz="1400" dirty="0">
                <a:solidFill>
                  <a:schemeClr val="bg1"/>
                </a:solidFill>
              </a:rPr>
              <a:t>● </a:t>
            </a:r>
            <a:r>
              <a:rPr lang="en-US" altLang="ko-KR" sz="1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data_file</a:t>
            </a:r>
            <a:r>
              <a: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:</a:t>
            </a:r>
            <a:r>
              <a:rPr lang="ko-KR" altLang="en-US" sz="1400" dirty="0">
                <a:solidFill>
                  <a:schemeClr val="bg1"/>
                </a:solidFill>
              </a:rPr>
              <a:t> 삽입할 파일명 </a:t>
            </a:r>
            <a:r>
              <a:rPr lang="en-US" altLang="ko-KR" sz="1400" dirty="0">
                <a:solidFill>
                  <a:schemeClr val="bg1"/>
                </a:solidFill>
              </a:rPr>
              <a:t>(.mp4 , .mp3, .</a:t>
            </a:r>
            <a:r>
              <a:rPr lang="en-US" altLang="ko-KR" sz="1400" dirty="0" err="1">
                <a:solidFill>
                  <a:schemeClr val="bg1"/>
                </a:solidFill>
              </a:rPr>
              <a:t>png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등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29B2B6B-0447-4A88-8B09-6C963F77A9FB}"/>
              </a:ext>
            </a:extLst>
          </p:cNvPr>
          <p:cNvCxnSpPr>
            <a:cxnSpLocks/>
          </p:cNvCxnSpPr>
          <p:nvPr/>
        </p:nvCxnSpPr>
        <p:spPr>
          <a:xfrm>
            <a:off x="5219700" y="667522"/>
            <a:ext cx="1200149" cy="0"/>
          </a:xfrm>
          <a:prstGeom prst="straightConnector1">
            <a:avLst/>
          </a:prstGeom>
          <a:ln w="50800">
            <a:solidFill>
              <a:srgbClr val="FE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394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394232-6ADE-406C-9359-9EE6DA4F8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932421" cy="495069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BBCB04-E3A0-4CBE-A109-71E7F148696B}"/>
              </a:ext>
            </a:extLst>
          </p:cNvPr>
          <p:cNvSpPr/>
          <p:nvPr/>
        </p:nvSpPr>
        <p:spPr>
          <a:xfrm>
            <a:off x="2089438" y="1504950"/>
            <a:ext cx="4578062" cy="3019425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47756D-02F1-4AB9-9BA8-9A539127D2E9}"/>
              </a:ext>
            </a:extLst>
          </p:cNvPr>
          <p:cNvSpPr/>
          <p:nvPr/>
        </p:nvSpPr>
        <p:spPr>
          <a:xfrm>
            <a:off x="2089438" y="989283"/>
            <a:ext cx="5301962" cy="416213"/>
          </a:xfrm>
          <a:prstGeom prst="roundRect">
            <a:avLst>
              <a:gd name="adj" fmla="val 4023"/>
            </a:avLst>
          </a:prstGeom>
          <a:noFill/>
          <a:ln w="50800">
            <a:solidFill>
              <a:srgbClr val="FE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EE095D4-251D-48D4-831F-2C5ABFEA84FF}"/>
              </a:ext>
            </a:extLst>
          </p:cNvPr>
          <p:cNvSpPr/>
          <p:nvPr/>
        </p:nvSpPr>
        <p:spPr>
          <a:xfrm>
            <a:off x="19050" y="0"/>
            <a:ext cx="9913370" cy="411073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3FB9B-046B-4919-AAA9-5B27BA37033F}"/>
              </a:ext>
            </a:extLst>
          </p:cNvPr>
          <p:cNvSpPr txBox="1"/>
          <p:nvPr/>
        </p:nvSpPr>
        <p:spPr>
          <a:xfrm>
            <a:off x="8442615" y="498912"/>
            <a:ext cx="2577810" cy="553998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클릭시 해당 페이지로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15044AB-1F26-4685-895F-03D6048CCBAE}"/>
              </a:ext>
            </a:extLst>
          </p:cNvPr>
          <p:cNvCxnSpPr>
            <a:cxnSpLocks/>
          </p:cNvCxnSpPr>
          <p:nvPr/>
        </p:nvCxnSpPr>
        <p:spPr>
          <a:xfrm>
            <a:off x="6913998" y="410470"/>
            <a:ext cx="0" cy="423926"/>
          </a:xfrm>
          <a:prstGeom prst="line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5492E8-66DC-4E35-AE35-ED9EB5BE0C16}"/>
              </a:ext>
            </a:extLst>
          </p:cNvPr>
          <p:cNvCxnSpPr>
            <a:cxnSpLocks/>
          </p:cNvCxnSpPr>
          <p:nvPr/>
        </p:nvCxnSpPr>
        <p:spPr>
          <a:xfrm>
            <a:off x="6907073" y="818577"/>
            <a:ext cx="1544777" cy="0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37536E5-5D3E-4644-9ED7-B0CD5AC38498}"/>
              </a:ext>
            </a:extLst>
          </p:cNvPr>
          <p:cNvSpPr/>
          <p:nvPr/>
        </p:nvSpPr>
        <p:spPr>
          <a:xfrm>
            <a:off x="6749539" y="1524000"/>
            <a:ext cx="641861" cy="3000375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47BE1-396E-45B0-8D05-85D03F380A38}"/>
              </a:ext>
            </a:extLst>
          </p:cNvPr>
          <p:cNvSpPr txBox="1"/>
          <p:nvPr/>
        </p:nvSpPr>
        <p:spPr>
          <a:xfrm>
            <a:off x="9153525" y="5089372"/>
            <a:ext cx="2973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회원관리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7C627-178C-482B-B250-D07F7B24057E}"/>
              </a:ext>
            </a:extLst>
          </p:cNvPr>
          <p:cNvSpPr txBox="1"/>
          <p:nvPr/>
        </p:nvSpPr>
        <p:spPr>
          <a:xfrm>
            <a:off x="10372725" y="5977478"/>
            <a:ext cx="1786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페이지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6C9F6EE-2299-4D6C-8412-E8C2B7C4EAC0}"/>
              </a:ext>
            </a:extLst>
          </p:cNvPr>
          <p:cNvCxnSpPr>
            <a:cxnSpLocks/>
          </p:cNvCxnSpPr>
          <p:nvPr/>
        </p:nvCxnSpPr>
        <p:spPr>
          <a:xfrm>
            <a:off x="7391399" y="2875085"/>
            <a:ext cx="1542468" cy="19097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C4A79A-D788-401B-80C5-63F2A8B239F9}"/>
              </a:ext>
            </a:extLst>
          </p:cNvPr>
          <p:cNvSpPr txBox="1"/>
          <p:nvPr/>
        </p:nvSpPr>
        <p:spPr>
          <a:xfrm>
            <a:off x="8933867" y="2607634"/>
            <a:ext cx="2973819" cy="553998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클릭시 회원 상세정보 팝업 출력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3E6269-9F3D-40F8-95B8-DA554D3BFCD8}"/>
              </a:ext>
            </a:extLst>
          </p:cNvPr>
          <p:cNvSpPr txBox="1"/>
          <p:nvPr/>
        </p:nvSpPr>
        <p:spPr>
          <a:xfrm>
            <a:off x="3989603" y="5591175"/>
            <a:ext cx="2664686" cy="830997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회원 정보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DB</a:t>
            </a:r>
            <a:r>
              <a:rPr lang="ko-KR" altLang="en-US" sz="1400" dirty="0">
                <a:solidFill>
                  <a:schemeClr val="bg1"/>
                </a:solidFill>
              </a:rPr>
              <a:t>에 존재하는 회원정보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3996A3-917D-4E17-A66D-671B8DAABB82}"/>
              </a:ext>
            </a:extLst>
          </p:cNvPr>
          <p:cNvCxnSpPr>
            <a:cxnSpLocks/>
          </p:cNvCxnSpPr>
          <p:nvPr/>
        </p:nvCxnSpPr>
        <p:spPr>
          <a:xfrm>
            <a:off x="6014895" y="4524375"/>
            <a:ext cx="0" cy="106642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4BD5AE-8368-4BBC-BF2A-780A64751BA0}"/>
              </a:ext>
            </a:extLst>
          </p:cNvPr>
          <p:cNvSpPr txBox="1"/>
          <p:nvPr/>
        </p:nvSpPr>
        <p:spPr>
          <a:xfrm>
            <a:off x="662459" y="5591175"/>
            <a:ext cx="2664686" cy="830997"/>
          </a:xfrm>
          <a:prstGeom prst="rect">
            <a:avLst/>
          </a:prstGeom>
          <a:noFill/>
          <a:ln w="31750" cap="rnd">
            <a:solidFill>
              <a:srgbClr val="FE6A6A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회원 정보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필터링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회원정보 검색 및 정렬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C5F838-5DE3-4F87-A023-9E5B4AB8A7FA}"/>
              </a:ext>
            </a:extLst>
          </p:cNvPr>
          <p:cNvCxnSpPr>
            <a:cxnSpLocks/>
          </p:cNvCxnSpPr>
          <p:nvPr/>
        </p:nvCxnSpPr>
        <p:spPr>
          <a:xfrm>
            <a:off x="1204770" y="1197389"/>
            <a:ext cx="0" cy="4393410"/>
          </a:xfrm>
          <a:prstGeom prst="straightConnector1">
            <a:avLst/>
          </a:prstGeom>
          <a:ln w="50800">
            <a:solidFill>
              <a:srgbClr val="FE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C59F42A-07A8-4324-B378-5A54DA6E19A7}"/>
              </a:ext>
            </a:extLst>
          </p:cNvPr>
          <p:cNvCxnSpPr>
            <a:cxnSpLocks/>
          </p:cNvCxnSpPr>
          <p:nvPr/>
        </p:nvCxnSpPr>
        <p:spPr>
          <a:xfrm flipH="1">
            <a:off x="1185720" y="1222789"/>
            <a:ext cx="883766" cy="0"/>
          </a:xfrm>
          <a:prstGeom prst="line">
            <a:avLst/>
          </a:prstGeom>
          <a:ln w="50800">
            <a:solidFill>
              <a:srgbClr val="FE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30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6AD13C-5F8D-44F2-A1E4-6DDB43F4A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" r="5881"/>
          <a:stretch/>
        </p:blipFill>
        <p:spPr>
          <a:xfrm>
            <a:off x="0" y="296187"/>
            <a:ext cx="8545054" cy="471915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83D2717-91BC-421D-AB77-EEE080A3C6D0}"/>
              </a:ext>
            </a:extLst>
          </p:cNvPr>
          <p:cNvSpPr/>
          <p:nvPr/>
        </p:nvSpPr>
        <p:spPr>
          <a:xfrm>
            <a:off x="266122" y="2094888"/>
            <a:ext cx="8018896" cy="2754202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D9249F5-2260-4C71-86A9-E775C797EFEB}"/>
              </a:ext>
            </a:extLst>
          </p:cNvPr>
          <p:cNvSpPr/>
          <p:nvPr/>
        </p:nvSpPr>
        <p:spPr>
          <a:xfrm>
            <a:off x="1572490" y="726861"/>
            <a:ext cx="6712527" cy="1331083"/>
          </a:xfrm>
          <a:prstGeom prst="roundRect">
            <a:avLst>
              <a:gd name="adj" fmla="val 5693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B4CD5-6ED5-4C8D-A2E7-59587D409581}"/>
              </a:ext>
            </a:extLst>
          </p:cNvPr>
          <p:cNvSpPr txBox="1"/>
          <p:nvPr/>
        </p:nvSpPr>
        <p:spPr>
          <a:xfrm>
            <a:off x="9287167" y="556005"/>
            <a:ext cx="2664686" cy="2031325"/>
          </a:xfrm>
          <a:prstGeom prst="rect">
            <a:avLst/>
          </a:prstGeom>
          <a:noFill/>
          <a:ln w="31750"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회원정보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수정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수정하고 싶은 회원정보를 수정 후 좌측 하단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>
                <a:solidFill>
                  <a:schemeClr val="bg1"/>
                </a:solidFill>
              </a:rPr>
              <a:t>저장</a:t>
            </a:r>
            <a:r>
              <a:rPr lang="en-US" altLang="ko-KR" sz="1400" dirty="0">
                <a:solidFill>
                  <a:schemeClr val="bg1"/>
                </a:solidFill>
              </a:rPr>
              <a:t>’ </a:t>
            </a:r>
            <a:r>
              <a:rPr lang="ko-KR" altLang="en-US" sz="1400" dirty="0">
                <a:solidFill>
                  <a:schemeClr val="bg1"/>
                </a:solidFill>
              </a:rPr>
              <a:t>버튼을 클릭시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정보 수정됨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반</a:t>
            </a:r>
            <a:r>
              <a:rPr lang="en-US" altLang="ko-KR" sz="1600" b="1" dirty="0">
                <a:solidFill>
                  <a:schemeClr val="bg1"/>
                </a:solidFill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</a:rPr>
              <a:t>권한 변경 가능</a:t>
            </a:r>
            <a:r>
              <a:rPr lang="en-US" altLang="ko-KR" sz="1600" b="1" dirty="0">
                <a:solidFill>
                  <a:schemeClr val="bg1"/>
                </a:solidFill>
              </a:rPr>
              <a:t>: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관리자 권한을 부여 및 변경할 수 있음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BD4CFB-2CB2-403B-A871-EB917965EF69}"/>
              </a:ext>
            </a:extLst>
          </p:cNvPr>
          <p:cNvCxnSpPr>
            <a:cxnSpLocks/>
          </p:cNvCxnSpPr>
          <p:nvPr/>
        </p:nvCxnSpPr>
        <p:spPr>
          <a:xfrm>
            <a:off x="8290499" y="1339468"/>
            <a:ext cx="996668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B2A7D7-0B36-42A0-BC93-DAC1061D665B}"/>
              </a:ext>
            </a:extLst>
          </p:cNvPr>
          <p:cNvCxnSpPr>
            <a:cxnSpLocks/>
          </p:cNvCxnSpPr>
          <p:nvPr/>
        </p:nvCxnSpPr>
        <p:spPr>
          <a:xfrm>
            <a:off x="3013077" y="4849090"/>
            <a:ext cx="0" cy="106642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9FE648-B253-44E8-8DDB-8B06CCE17511}"/>
              </a:ext>
            </a:extLst>
          </p:cNvPr>
          <p:cNvSpPr txBox="1"/>
          <p:nvPr/>
        </p:nvSpPr>
        <p:spPr>
          <a:xfrm>
            <a:off x="489020" y="5983048"/>
            <a:ext cx="3381013" cy="830997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학습 성적 및 데이터 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미완성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78989-1E4D-4FD5-847C-2C72D9EB669A}"/>
              </a:ext>
            </a:extLst>
          </p:cNvPr>
          <p:cNvSpPr txBox="1"/>
          <p:nvPr/>
        </p:nvSpPr>
        <p:spPr>
          <a:xfrm>
            <a:off x="9153525" y="5089372"/>
            <a:ext cx="2973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회원정보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AC4DF-222A-4162-9C06-CB0E46D97D51}"/>
              </a:ext>
            </a:extLst>
          </p:cNvPr>
          <p:cNvSpPr txBox="1"/>
          <p:nvPr/>
        </p:nvSpPr>
        <p:spPr>
          <a:xfrm>
            <a:off x="9698182" y="5977478"/>
            <a:ext cx="2461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수정 팝업</a:t>
            </a:r>
            <a:endParaRPr lang="ko-KR" altLang="en-US" sz="4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60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45352-579F-4283-ADAE-AED23B1F95D9}"/>
              </a:ext>
            </a:extLst>
          </p:cNvPr>
          <p:cNvSpPr txBox="1"/>
          <p:nvPr/>
        </p:nvSpPr>
        <p:spPr>
          <a:xfrm>
            <a:off x="1792558" y="1273139"/>
            <a:ext cx="8606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Web-App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C855D3-1024-4680-B7E4-B20CCA44CA17}"/>
              </a:ext>
            </a:extLst>
          </p:cNvPr>
          <p:cNvCxnSpPr>
            <a:cxnSpLocks/>
          </p:cNvCxnSpPr>
          <p:nvPr/>
        </p:nvCxnSpPr>
        <p:spPr>
          <a:xfrm>
            <a:off x="507999" y="2463706"/>
            <a:ext cx="11222183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EA06F4-BF24-42E6-88D7-7B00A32DBD3E}"/>
              </a:ext>
            </a:extLst>
          </p:cNvPr>
          <p:cNvSpPr txBox="1"/>
          <p:nvPr/>
        </p:nvSpPr>
        <p:spPr>
          <a:xfrm>
            <a:off x="1417781" y="3113298"/>
            <a:ext cx="940261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◆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페이지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◆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대시보드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◆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개인정보 수정 페이지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◆ 학습 현황 페이지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◆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하기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성적확인 하기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127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DFF3FE-F4C4-4D2D-8219-BA5CEBD6E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9" t="9334" r="65221" b="14128"/>
          <a:stretch/>
        </p:blipFill>
        <p:spPr>
          <a:xfrm>
            <a:off x="800286" y="804504"/>
            <a:ext cx="2786743" cy="5248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B13D43-437F-4610-B6A2-849513EC6321}"/>
              </a:ext>
            </a:extLst>
          </p:cNvPr>
          <p:cNvSpPr txBox="1"/>
          <p:nvPr/>
        </p:nvSpPr>
        <p:spPr>
          <a:xfrm>
            <a:off x="9633526" y="5117082"/>
            <a:ext cx="2493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로그인</a:t>
            </a:r>
            <a:endParaRPr lang="ko-KR" altLang="en-US" sz="6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AD7C9-8B6C-4920-9379-D7B21E2753FB}"/>
              </a:ext>
            </a:extLst>
          </p:cNvPr>
          <p:cNvSpPr txBox="1"/>
          <p:nvPr/>
        </p:nvSpPr>
        <p:spPr>
          <a:xfrm>
            <a:off x="10400145" y="6005188"/>
            <a:ext cx="1759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페이지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AB5284D-688C-4F28-9099-C23AA7ACC53A}"/>
              </a:ext>
            </a:extLst>
          </p:cNvPr>
          <p:cNvSpPr/>
          <p:nvPr/>
        </p:nvSpPr>
        <p:spPr>
          <a:xfrm>
            <a:off x="800285" y="2192848"/>
            <a:ext cx="2786743" cy="2303651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B40169-1063-4EB0-A6F7-BB231DE3C5FC}"/>
              </a:ext>
            </a:extLst>
          </p:cNvPr>
          <p:cNvSpPr/>
          <p:nvPr/>
        </p:nvSpPr>
        <p:spPr>
          <a:xfrm>
            <a:off x="800285" y="4532097"/>
            <a:ext cx="2786742" cy="464103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77A811-1996-4315-98E0-29D8E0AA1A82}"/>
              </a:ext>
            </a:extLst>
          </p:cNvPr>
          <p:cNvCxnSpPr>
            <a:cxnSpLocks/>
          </p:cNvCxnSpPr>
          <p:nvPr/>
        </p:nvCxnSpPr>
        <p:spPr>
          <a:xfrm>
            <a:off x="3616079" y="4745051"/>
            <a:ext cx="1542468" cy="19097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C39EA0-DCED-4328-8682-4FC1105E7891}"/>
              </a:ext>
            </a:extLst>
          </p:cNvPr>
          <p:cNvCxnSpPr>
            <a:cxnSpLocks/>
          </p:cNvCxnSpPr>
          <p:nvPr/>
        </p:nvCxnSpPr>
        <p:spPr>
          <a:xfrm>
            <a:off x="3616079" y="2508561"/>
            <a:ext cx="1505090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56D09F-DE33-468B-AC3E-8F6C63853B35}"/>
              </a:ext>
            </a:extLst>
          </p:cNvPr>
          <p:cNvSpPr txBox="1"/>
          <p:nvPr/>
        </p:nvSpPr>
        <p:spPr>
          <a:xfrm>
            <a:off x="5121169" y="1433568"/>
            <a:ext cx="3629891" cy="2092881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사용자를 위한 로그인 페이지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사용자 계정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아래에 있는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>
                <a:solidFill>
                  <a:schemeClr val="bg1"/>
                </a:solidFill>
              </a:rPr>
              <a:t>회원가입</a:t>
            </a:r>
            <a:r>
              <a:rPr lang="en-US" altLang="ko-KR" sz="1400" dirty="0">
                <a:solidFill>
                  <a:schemeClr val="bg1"/>
                </a:solidFill>
              </a:rPr>
              <a:t>’ </a:t>
            </a:r>
            <a:r>
              <a:rPr lang="ko-KR" altLang="en-US" sz="1400" dirty="0">
                <a:solidFill>
                  <a:schemeClr val="bg1"/>
                </a:solidFill>
              </a:rPr>
              <a:t>버튼을 통해 회원계정 생성 가능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회원가입 페이지 참조</a:t>
            </a:r>
            <a:r>
              <a:rPr lang="en-US" altLang="ko-KR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)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87490D-F1C0-45B1-817E-6ACD7CABDFCF}"/>
              </a:ext>
            </a:extLst>
          </p:cNvPr>
          <p:cNvSpPr txBox="1"/>
          <p:nvPr/>
        </p:nvSpPr>
        <p:spPr>
          <a:xfrm>
            <a:off x="5162430" y="4496499"/>
            <a:ext cx="2973819" cy="553998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클릭시 회원 가입 페이지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5388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D1A91-5C7E-44F9-87F0-1397BB552968}"/>
              </a:ext>
            </a:extLst>
          </p:cNvPr>
          <p:cNvSpPr txBox="1"/>
          <p:nvPr/>
        </p:nvSpPr>
        <p:spPr>
          <a:xfrm>
            <a:off x="8894618" y="5154025"/>
            <a:ext cx="323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00E49-617B-4316-9322-75FCE5B02616}"/>
              </a:ext>
            </a:extLst>
          </p:cNvPr>
          <p:cNvSpPr txBox="1"/>
          <p:nvPr/>
        </p:nvSpPr>
        <p:spPr>
          <a:xfrm>
            <a:off x="10400145" y="6042131"/>
            <a:ext cx="1759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페이지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E04C1-BC84-4907-BEB1-AA71835F26CB}"/>
              </a:ext>
            </a:extLst>
          </p:cNvPr>
          <p:cNvSpPr txBox="1"/>
          <p:nvPr/>
        </p:nvSpPr>
        <p:spPr>
          <a:xfrm>
            <a:off x="5791115" y="681135"/>
            <a:ext cx="4987635" cy="2800767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계정생성을 위한 페이지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계정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계정 생성시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기본적으로 학생 계정으로 생성됨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추후 회원관리 페이지에서 관리자 계정으로 전환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아이디 중복확인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계정 생성시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아이디 중복을 막기 위한 기능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데이터베이스에서 입력한 계정과 같은 계정이 있는지 탐색 후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결과 발송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DA1384-CE11-462D-BDDB-D687510C43D2}"/>
              </a:ext>
            </a:extLst>
          </p:cNvPr>
          <p:cNvCxnSpPr>
            <a:cxnSpLocks/>
          </p:cNvCxnSpPr>
          <p:nvPr/>
        </p:nvCxnSpPr>
        <p:spPr>
          <a:xfrm>
            <a:off x="3694545" y="1761941"/>
            <a:ext cx="2096570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BD12F3B-1D02-4AE2-8A08-4D1BAF5C3BDD}"/>
              </a:ext>
            </a:extLst>
          </p:cNvPr>
          <p:cNvCxnSpPr>
            <a:cxnSpLocks/>
          </p:cNvCxnSpPr>
          <p:nvPr/>
        </p:nvCxnSpPr>
        <p:spPr>
          <a:xfrm flipV="1">
            <a:off x="6663563" y="4761365"/>
            <a:ext cx="0" cy="140832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322ABE7-E2CB-4495-897E-27FBBDF00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67" y="0"/>
            <a:ext cx="2640917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C0D918-7A3B-4018-B83A-90CC221DE27D}"/>
              </a:ext>
            </a:extLst>
          </p:cNvPr>
          <p:cNvSpPr txBox="1"/>
          <p:nvPr/>
        </p:nvSpPr>
        <p:spPr>
          <a:xfrm>
            <a:off x="5791115" y="4053477"/>
            <a:ext cx="3717636" cy="707886"/>
          </a:xfrm>
          <a:prstGeom prst="rect">
            <a:avLst/>
          </a:prstGeom>
          <a:noFill/>
          <a:ln w="31750"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입력된 회원 정보를 </a:t>
            </a:r>
            <a:r>
              <a:rPr lang="en-US" altLang="ko-KR" b="1" dirty="0">
                <a:solidFill>
                  <a:schemeClr val="bg1"/>
                </a:solidFill>
              </a:rPr>
              <a:t>DB</a:t>
            </a:r>
            <a:r>
              <a:rPr lang="ko-KR" altLang="en-US" b="1" dirty="0">
                <a:solidFill>
                  <a:schemeClr val="bg1"/>
                </a:solidFill>
              </a:rPr>
              <a:t>로 전송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53DB0F3-B55F-487E-8A4A-3A559BBFC185}"/>
              </a:ext>
            </a:extLst>
          </p:cNvPr>
          <p:cNvCxnSpPr>
            <a:cxnSpLocks/>
          </p:cNvCxnSpPr>
          <p:nvPr/>
        </p:nvCxnSpPr>
        <p:spPr>
          <a:xfrm flipH="1">
            <a:off x="3389152" y="6169688"/>
            <a:ext cx="329822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C37164D-01CF-4616-92FF-054D45E1E654}"/>
              </a:ext>
            </a:extLst>
          </p:cNvPr>
          <p:cNvSpPr/>
          <p:nvPr/>
        </p:nvSpPr>
        <p:spPr>
          <a:xfrm>
            <a:off x="792277" y="837000"/>
            <a:ext cx="2878454" cy="5046190"/>
          </a:xfrm>
          <a:prstGeom prst="roundRect">
            <a:avLst>
              <a:gd name="adj" fmla="val 3844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EEF2FB7-3FFA-437E-9AFB-76407337CF80}"/>
              </a:ext>
            </a:extLst>
          </p:cNvPr>
          <p:cNvSpPr/>
          <p:nvPr/>
        </p:nvSpPr>
        <p:spPr>
          <a:xfrm>
            <a:off x="981512" y="5997571"/>
            <a:ext cx="2407640" cy="387476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264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081F6-CD28-4296-AF23-9580B94D9430}"/>
              </a:ext>
            </a:extLst>
          </p:cNvPr>
          <p:cNvSpPr txBox="1"/>
          <p:nvPr/>
        </p:nvSpPr>
        <p:spPr>
          <a:xfrm>
            <a:off x="8894618" y="5737432"/>
            <a:ext cx="323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대시보드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1B23B7-3FF5-4076-8BF3-04ED0BBFB7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t="2965" r="80038" b="3394"/>
          <a:stretch/>
        </p:blipFill>
        <p:spPr>
          <a:xfrm>
            <a:off x="423098" y="218084"/>
            <a:ext cx="1931194" cy="6421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5C64B1-22E6-4829-B155-3447FB1ED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9" t="3180" r="45008" b="3976"/>
          <a:stretch/>
        </p:blipFill>
        <p:spPr>
          <a:xfrm>
            <a:off x="4542725" y="218084"/>
            <a:ext cx="2852257" cy="636723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9635F8-B878-4C5F-B825-B9C61454525C}"/>
              </a:ext>
            </a:extLst>
          </p:cNvPr>
          <p:cNvSpPr/>
          <p:nvPr/>
        </p:nvSpPr>
        <p:spPr>
          <a:xfrm>
            <a:off x="423098" y="218084"/>
            <a:ext cx="1931194" cy="1391641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3AFA5F-7689-4024-BC41-8B1598CF24A3}"/>
              </a:ext>
            </a:extLst>
          </p:cNvPr>
          <p:cNvSpPr/>
          <p:nvPr/>
        </p:nvSpPr>
        <p:spPr>
          <a:xfrm>
            <a:off x="4542725" y="713384"/>
            <a:ext cx="2852256" cy="1925041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5963815-49DB-4458-8152-3BD5EE29ED22}"/>
              </a:ext>
            </a:extLst>
          </p:cNvPr>
          <p:cNvSpPr/>
          <p:nvPr/>
        </p:nvSpPr>
        <p:spPr>
          <a:xfrm>
            <a:off x="4542725" y="3056534"/>
            <a:ext cx="2852256" cy="3325216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5A0ADA7-5456-4253-83B9-4AD99C5D3BDE}"/>
              </a:ext>
            </a:extLst>
          </p:cNvPr>
          <p:cNvSpPr/>
          <p:nvPr/>
        </p:nvSpPr>
        <p:spPr>
          <a:xfrm>
            <a:off x="4559270" y="188129"/>
            <a:ext cx="387062" cy="416213"/>
          </a:xfrm>
          <a:prstGeom prst="roundRect">
            <a:avLst>
              <a:gd name="adj" fmla="val 4023"/>
            </a:avLst>
          </a:prstGeom>
          <a:noFill/>
          <a:ln w="50800">
            <a:solidFill>
              <a:srgbClr val="FE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B744B17-F668-4581-A1EF-1A8F031468AB}"/>
              </a:ext>
            </a:extLst>
          </p:cNvPr>
          <p:cNvCxnSpPr>
            <a:cxnSpLocks/>
          </p:cNvCxnSpPr>
          <p:nvPr/>
        </p:nvCxnSpPr>
        <p:spPr>
          <a:xfrm flipH="1">
            <a:off x="2524125" y="437774"/>
            <a:ext cx="2018600" cy="0"/>
          </a:xfrm>
          <a:prstGeom prst="straightConnector1">
            <a:avLst/>
          </a:prstGeom>
          <a:ln w="50800">
            <a:solidFill>
              <a:srgbClr val="FE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171137-3C78-46E6-92A4-BFE92EAF63AE}"/>
              </a:ext>
            </a:extLst>
          </p:cNvPr>
          <p:cNvSpPr/>
          <p:nvPr/>
        </p:nvSpPr>
        <p:spPr>
          <a:xfrm>
            <a:off x="229567" y="144771"/>
            <a:ext cx="2294558" cy="6608318"/>
          </a:xfrm>
          <a:prstGeom prst="roundRect">
            <a:avLst>
              <a:gd name="adj" fmla="val 4023"/>
            </a:avLst>
          </a:prstGeom>
          <a:noFill/>
          <a:ln w="50800">
            <a:solidFill>
              <a:srgbClr val="FE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26E112-2BAC-46B5-837B-F06A85D26694}"/>
              </a:ext>
            </a:extLst>
          </p:cNvPr>
          <p:cNvSpPr txBox="1"/>
          <p:nvPr/>
        </p:nvSpPr>
        <p:spPr>
          <a:xfrm>
            <a:off x="8053361" y="437774"/>
            <a:ext cx="2664686" cy="3293209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회원 정보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DB</a:t>
            </a:r>
            <a:r>
              <a:rPr lang="ko-KR" altLang="en-US" sz="1400" dirty="0">
                <a:solidFill>
                  <a:schemeClr val="bg1"/>
                </a:solidFill>
              </a:rPr>
              <a:t>에 존재하는 회원정보 간략하게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회원 정보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◆ </a:t>
            </a:r>
            <a:r>
              <a:rPr lang="en-US" altLang="ko-KR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EXP </a:t>
            </a:r>
            <a:r>
              <a: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상태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한 학습을 완료할 때마다 일정 </a:t>
            </a:r>
            <a:r>
              <a:rPr lang="en-US" altLang="ko-KR" sz="1400" dirty="0">
                <a:solidFill>
                  <a:schemeClr val="bg1"/>
                </a:solidFill>
              </a:rPr>
              <a:t>EXP </a:t>
            </a:r>
            <a:r>
              <a:rPr lang="ko-KR" altLang="en-US" sz="1400" dirty="0">
                <a:solidFill>
                  <a:schemeClr val="bg1"/>
                </a:solidFill>
              </a:rPr>
              <a:t>포인트를 받음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◆ </a:t>
            </a:r>
            <a:r>
              <a:rPr lang="en-US" altLang="ko-KR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LV </a:t>
            </a:r>
            <a:r>
              <a: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상태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학생의 숙련도 및 성실도를 나타내는 지표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일정 </a:t>
            </a:r>
            <a:r>
              <a:rPr lang="en-US" altLang="ko-KR" sz="1400" dirty="0">
                <a:solidFill>
                  <a:schemeClr val="bg1"/>
                </a:solidFill>
              </a:rPr>
              <a:t>EXP </a:t>
            </a:r>
            <a:r>
              <a:rPr lang="ko-KR" altLang="en-US" sz="1400" dirty="0">
                <a:solidFill>
                  <a:schemeClr val="bg1"/>
                </a:solidFill>
              </a:rPr>
              <a:t>달성 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레벨 업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E16937-79F2-4DBE-81EB-22302953551F}"/>
              </a:ext>
            </a:extLst>
          </p:cNvPr>
          <p:cNvCxnSpPr>
            <a:cxnSpLocks/>
          </p:cNvCxnSpPr>
          <p:nvPr/>
        </p:nvCxnSpPr>
        <p:spPr>
          <a:xfrm>
            <a:off x="7394981" y="1361891"/>
            <a:ext cx="658380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A66C39-2A6A-45BF-844D-DE42BD44B33C}"/>
              </a:ext>
            </a:extLst>
          </p:cNvPr>
          <p:cNvSpPr txBox="1"/>
          <p:nvPr/>
        </p:nvSpPr>
        <p:spPr>
          <a:xfrm>
            <a:off x="8053361" y="4179818"/>
            <a:ext cx="3381013" cy="1046440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학습 </a:t>
            </a:r>
            <a:r>
              <a:rPr lang="en-US" altLang="ko-KR" sz="1600" b="1" dirty="0">
                <a:solidFill>
                  <a:schemeClr val="bg1"/>
                </a:solidFill>
              </a:rPr>
              <a:t>Playlist</a:t>
            </a:r>
            <a:r>
              <a:rPr lang="ko-KR" altLang="en-US" sz="1600" b="1" dirty="0">
                <a:solidFill>
                  <a:schemeClr val="bg1"/>
                </a:solidFill>
              </a:rPr>
              <a:t> 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DB</a:t>
            </a:r>
            <a:r>
              <a:rPr lang="ko-KR" altLang="en-US" sz="1400" dirty="0">
                <a:solidFill>
                  <a:schemeClr val="bg1"/>
                </a:solidFill>
              </a:rPr>
              <a:t>에 저장되어 있는 </a:t>
            </a:r>
            <a:r>
              <a:rPr lang="en-US" altLang="ko-KR" sz="1400" dirty="0">
                <a:solidFill>
                  <a:schemeClr val="bg1"/>
                </a:solidFill>
              </a:rPr>
              <a:t>Playlist </a:t>
            </a:r>
            <a:r>
              <a:rPr lang="ko-KR" altLang="en-US" sz="1400" dirty="0">
                <a:solidFill>
                  <a:schemeClr val="bg1"/>
                </a:solidFill>
              </a:rPr>
              <a:t>표시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(PPT</a:t>
            </a:r>
            <a:r>
              <a:rPr lang="ko-KR" altLang="en-US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8~9</a:t>
            </a:r>
            <a:r>
              <a:rPr lang="ko-KR" altLang="en-US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페이지 참조</a:t>
            </a:r>
            <a:r>
              <a:rPr lang="en-US" altLang="ko-KR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EB1ECA-FB4E-4B7E-9C46-BFC87F772B50}"/>
              </a:ext>
            </a:extLst>
          </p:cNvPr>
          <p:cNvCxnSpPr>
            <a:cxnSpLocks/>
          </p:cNvCxnSpPr>
          <p:nvPr/>
        </p:nvCxnSpPr>
        <p:spPr>
          <a:xfrm>
            <a:off x="7394981" y="4595316"/>
            <a:ext cx="658380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851A156-12EC-4E8D-A563-C8B985D77960}"/>
              </a:ext>
            </a:extLst>
          </p:cNvPr>
          <p:cNvCxnSpPr>
            <a:cxnSpLocks/>
          </p:cNvCxnSpPr>
          <p:nvPr/>
        </p:nvCxnSpPr>
        <p:spPr>
          <a:xfrm>
            <a:off x="660806" y="1609725"/>
            <a:ext cx="0" cy="846918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FE38CB-1C73-4B03-BC02-8787E9134726}"/>
              </a:ext>
            </a:extLst>
          </p:cNvPr>
          <p:cNvSpPr txBox="1"/>
          <p:nvPr/>
        </p:nvSpPr>
        <p:spPr>
          <a:xfrm>
            <a:off x="354601" y="2477589"/>
            <a:ext cx="2044490" cy="1046440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퀵 메뉴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빠르게 다른 페이지로 이동할 수 있는 패널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FE47B92-5C1C-4533-B7C4-6C6D862EAB4B}"/>
              </a:ext>
            </a:extLst>
          </p:cNvPr>
          <p:cNvSpPr/>
          <p:nvPr/>
        </p:nvSpPr>
        <p:spPr>
          <a:xfrm>
            <a:off x="4695145" y="2138908"/>
            <a:ext cx="2572430" cy="386306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8F7B391-957B-4924-A5F8-7DD257ECD6E4}"/>
              </a:ext>
            </a:extLst>
          </p:cNvPr>
          <p:cNvCxnSpPr>
            <a:cxnSpLocks/>
          </p:cNvCxnSpPr>
          <p:nvPr/>
        </p:nvCxnSpPr>
        <p:spPr>
          <a:xfrm>
            <a:off x="3871090" y="2319293"/>
            <a:ext cx="0" cy="890440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454B00F-89AE-457E-B373-8A8F3F451009}"/>
              </a:ext>
            </a:extLst>
          </p:cNvPr>
          <p:cNvCxnSpPr>
            <a:cxnSpLocks/>
          </p:cNvCxnSpPr>
          <p:nvPr/>
        </p:nvCxnSpPr>
        <p:spPr>
          <a:xfrm>
            <a:off x="3852040" y="2338343"/>
            <a:ext cx="843105" cy="0"/>
          </a:xfrm>
          <a:prstGeom prst="line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61AF850-A858-4F17-B5AD-0E4E10F4E817}"/>
              </a:ext>
            </a:extLst>
          </p:cNvPr>
          <p:cNvSpPr txBox="1"/>
          <p:nvPr/>
        </p:nvSpPr>
        <p:spPr>
          <a:xfrm>
            <a:off x="2717656" y="3209733"/>
            <a:ext cx="1556719" cy="769441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클릭시 학습 현황 페이지로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061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BF9E6-132E-4709-84C1-A715D87EB57D}"/>
              </a:ext>
            </a:extLst>
          </p:cNvPr>
          <p:cNvSpPr txBox="1"/>
          <p:nvPr/>
        </p:nvSpPr>
        <p:spPr>
          <a:xfrm>
            <a:off x="5079999" y="1750085"/>
            <a:ext cx="2290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뇌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음성인식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959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081F6-CD28-4296-AF23-9580B94D9430}"/>
              </a:ext>
            </a:extLst>
          </p:cNvPr>
          <p:cNvSpPr txBox="1"/>
          <p:nvPr/>
        </p:nvSpPr>
        <p:spPr>
          <a:xfrm>
            <a:off x="8894618" y="5737432"/>
            <a:ext cx="323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대시보드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781F301-E80B-470B-94F9-246CEA6CF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9" t="3180" r="4398" b="3976"/>
          <a:stretch/>
        </p:blipFill>
        <p:spPr>
          <a:xfrm>
            <a:off x="278354" y="245384"/>
            <a:ext cx="2834472" cy="636723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D5B637-EBB4-4814-8E58-2B3CC7DE64E6}"/>
              </a:ext>
            </a:extLst>
          </p:cNvPr>
          <p:cNvSpPr/>
          <p:nvPr/>
        </p:nvSpPr>
        <p:spPr>
          <a:xfrm>
            <a:off x="269462" y="627659"/>
            <a:ext cx="2852256" cy="1953616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5D446C4-8255-41CB-91FD-2E82D2DD6B11}"/>
              </a:ext>
            </a:extLst>
          </p:cNvPr>
          <p:cNvCxnSpPr>
            <a:cxnSpLocks/>
          </p:cNvCxnSpPr>
          <p:nvPr/>
        </p:nvCxnSpPr>
        <p:spPr>
          <a:xfrm>
            <a:off x="3130610" y="895166"/>
            <a:ext cx="2096570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2B42B1-EF11-4E01-944B-5B21C2481AE8}"/>
              </a:ext>
            </a:extLst>
          </p:cNvPr>
          <p:cNvSpPr txBox="1"/>
          <p:nvPr/>
        </p:nvSpPr>
        <p:spPr>
          <a:xfrm>
            <a:off x="5227180" y="618256"/>
            <a:ext cx="6309327" cy="1046440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Playlist </a:t>
            </a:r>
            <a:r>
              <a:rPr lang="ko-KR" altLang="en-US" sz="1600" b="1" dirty="0">
                <a:solidFill>
                  <a:schemeClr val="bg1"/>
                </a:solidFill>
              </a:rPr>
              <a:t>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레벨에 따라 다른 </a:t>
            </a:r>
            <a:r>
              <a:rPr lang="en-US" altLang="ko-KR" sz="1400" dirty="0">
                <a:solidFill>
                  <a:schemeClr val="bg1"/>
                </a:solidFill>
              </a:rPr>
              <a:t>Playlist </a:t>
            </a:r>
            <a:r>
              <a:rPr lang="ko-KR" altLang="en-US" sz="1400" dirty="0">
                <a:solidFill>
                  <a:schemeClr val="bg1"/>
                </a:solidFill>
              </a:rPr>
              <a:t>색상 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	(</a:t>
            </a:r>
            <a:r>
              <a:rPr lang="ko-KR" altLang="en-US" sz="1400" dirty="0">
                <a:solidFill>
                  <a:schemeClr val="bg1"/>
                </a:solidFill>
              </a:rPr>
              <a:t>초급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accent5"/>
                </a:solidFill>
              </a:rPr>
              <a:t>파랑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중급</a:t>
            </a:r>
            <a:r>
              <a:rPr lang="en-US" altLang="ko-KR" sz="1400" dirty="0">
                <a:solidFill>
                  <a:schemeClr val="bg1"/>
                </a:solidFill>
              </a:rPr>
              <a:t> : </a:t>
            </a:r>
            <a:r>
              <a:rPr lang="ko-KR" altLang="en-US" sz="1400" dirty="0">
                <a:solidFill>
                  <a:schemeClr val="accent4"/>
                </a:solidFill>
              </a:rPr>
              <a:t>노랑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고급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accent2"/>
                </a:solidFill>
              </a:rPr>
              <a:t>주황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DA41379-A560-4919-ACBA-96396257CA8F}"/>
              </a:ext>
            </a:extLst>
          </p:cNvPr>
          <p:cNvSpPr/>
          <p:nvPr/>
        </p:nvSpPr>
        <p:spPr>
          <a:xfrm>
            <a:off x="434945" y="3611183"/>
            <a:ext cx="2451130" cy="416213"/>
          </a:xfrm>
          <a:prstGeom prst="roundRect">
            <a:avLst>
              <a:gd name="adj" fmla="val 4023"/>
            </a:avLst>
          </a:prstGeom>
          <a:noFill/>
          <a:ln w="50800">
            <a:solidFill>
              <a:srgbClr val="FE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BF13D01-D8C4-4050-A244-A962DBA9CD61}"/>
              </a:ext>
            </a:extLst>
          </p:cNvPr>
          <p:cNvCxnSpPr>
            <a:cxnSpLocks/>
          </p:cNvCxnSpPr>
          <p:nvPr/>
        </p:nvCxnSpPr>
        <p:spPr>
          <a:xfrm>
            <a:off x="2886075" y="3809624"/>
            <a:ext cx="2341105" cy="0"/>
          </a:xfrm>
          <a:prstGeom prst="straightConnector1">
            <a:avLst/>
          </a:prstGeom>
          <a:ln w="50800">
            <a:solidFill>
              <a:srgbClr val="FE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A072CC-2EAC-4F78-BA41-DE34C170968A}"/>
              </a:ext>
            </a:extLst>
          </p:cNvPr>
          <p:cNvSpPr txBox="1"/>
          <p:nvPr/>
        </p:nvSpPr>
        <p:spPr>
          <a:xfrm>
            <a:off x="5218287" y="3375757"/>
            <a:ext cx="2754137" cy="1046440"/>
          </a:xfrm>
          <a:prstGeom prst="rect">
            <a:avLst/>
          </a:prstGeom>
          <a:noFill/>
          <a:ln w="31750" cap="rnd">
            <a:solidFill>
              <a:srgbClr val="FE6A6A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학습 진행률 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사용자가 해당 학습을 얼마나 진행했는지</a:t>
            </a:r>
            <a:r>
              <a:rPr lang="en-US" altLang="ko-KR" sz="1400" dirty="0">
                <a:solidFill>
                  <a:schemeClr val="bg1"/>
                </a:solidFill>
              </a:rPr>
              <a:t>, Loading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Bar</a:t>
            </a:r>
            <a:r>
              <a:rPr lang="ko-KR" altLang="en-US" sz="1400" dirty="0">
                <a:solidFill>
                  <a:schemeClr val="bg1"/>
                </a:solidFill>
              </a:rPr>
              <a:t>로 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860343-9062-4309-A509-68830ED7CBDE}"/>
              </a:ext>
            </a:extLst>
          </p:cNvPr>
          <p:cNvSpPr/>
          <p:nvPr/>
        </p:nvSpPr>
        <p:spPr>
          <a:xfrm>
            <a:off x="326084" y="5884647"/>
            <a:ext cx="2786742" cy="464103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F142D37-A9AD-42FF-B913-6E8B07D257CB}"/>
              </a:ext>
            </a:extLst>
          </p:cNvPr>
          <p:cNvCxnSpPr>
            <a:cxnSpLocks/>
          </p:cNvCxnSpPr>
          <p:nvPr/>
        </p:nvCxnSpPr>
        <p:spPr>
          <a:xfrm>
            <a:off x="3112826" y="6097601"/>
            <a:ext cx="1542468" cy="19097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08878-5926-46B2-BCFF-E8D1FDAE58A5}"/>
              </a:ext>
            </a:extLst>
          </p:cNvPr>
          <p:cNvSpPr txBox="1"/>
          <p:nvPr/>
        </p:nvSpPr>
        <p:spPr>
          <a:xfrm>
            <a:off x="4678593" y="5820602"/>
            <a:ext cx="2973819" cy="553998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클릭시 학습 페이지로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D6BBC-8FF2-4044-B8F2-EFDF96E2D978}"/>
              </a:ext>
            </a:extLst>
          </p:cNvPr>
          <p:cNvSpPr txBox="1"/>
          <p:nvPr/>
        </p:nvSpPr>
        <p:spPr>
          <a:xfrm>
            <a:off x="5212599" y="1900665"/>
            <a:ext cx="6323908" cy="830997"/>
          </a:xfrm>
          <a:prstGeom prst="rect">
            <a:avLst/>
          </a:prstGeom>
          <a:noFill/>
          <a:ln w="31750" cap="rnd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문장 표시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Playlist </a:t>
            </a:r>
            <a:r>
              <a:rPr lang="ko-KR" altLang="en-US" sz="1400" dirty="0">
                <a:solidFill>
                  <a:schemeClr val="bg1"/>
                </a:solidFill>
              </a:rPr>
              <a:t>상의 대표 문장 또는 내용을 한 줄 출력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1AF5DE2-551E-4B9B-8AD3-3FDADC01EFCF}"/>
              </a:ext>
            </a:extLst>
          </p:cNvPr>
          <p:cNvSpPr/>
          <p:nvPr/>
        </p:nvSpPr>
        <p:spPr>
          <a:xfrm>
            <a:off x="402913" y="1335178"/>
            <a:ext cx="2451130" cy="416213"/>
          </a:xfrm>
          <a:prstGeom prst="roundRect">
            <a:avLst>
              <a:gd name="adj" fmla="val 4023"/>
            </a:avLst>
          </a:prstGeom>
          <a:noFill/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6C53536-58A4-4017-9CE9-5A134DD03F74}"/>
              </a:ext>
            </a:extLst>
          </p:cNvPr>
          <p:cNvCxnSpPr>
            <a:cxnSpLocks/>
          </p:cNvCxnSpPr>
          <p:nvPr/>
        </p:nvCxnSpPr>
        <p:spPr>
          <a:xfrm>
            <a:off x="3691080" y="2306262"/>
            <a:ext cx="1521519" cy="0"/>
          </a:xfrm>
          <a:prstGeom prst="straightConnector1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659F1ED-B56F-48F4-8810-71FBC75F2190}"/>
              </a:ext>
            </a:extLst>
          </p:cNvPr>
          <p:cNvCxnSpPr>
            <a:cxnSpLocks/>
          </p:cNvCxnSpPr>
          <p:nvPr/>
        </p:nvCxnSpPr>
        <p:spPr>
          <a:xfrm>
            <a:off x="2876550" y="1547768"/>
            <a:ext cx="843105" cy="0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00EA17F-0CE4-4CCD-8AD6-B4DAE0E82329}"/>
              </a:ext>
            </a:extLst>
          </p:cNvPr>
          <p:cNvCxnSpPr>
            <a:cxnSpLocks/>
          </p:cNvCxnSpPr>
          <p:nvPr/>
        </p:nvCxnSpPr>
        <p:spPr>
          <a:xfrm>
            <a:off x="3700605" y="1528718"/>
            <a:ext cx="0" cy="806119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239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EAAE3A-206C-44AA-9B35-F5CF1C806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2813" r="36838" b="2998"/>
          <a:stretch/>
        </p:blipFill>
        <p:spPr>
          <a:xfrm>
            <a:off x="369111" y="260058"/>
            <a:ext cx="2818701" cy="64595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387ED5-B189-4A8D-B42A-273E015E35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0" t="3210" r="4558" b="3486"/>
          <a:stretch/>
        </p:blipFill>
        <p:spPr>
          <a:xfrm>
            <a:off x="3473042" y="285225"/>
            <a:ext cx="2759978" cy="6398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3D9367-20AE-42E6-9DC2-A2026F856481}"/>
              </a:ext>
            </a:extLst>
          </p:cNvPr>
          <p:cNvSpPr txBox="1"/>
          <p:nvPr/>
        </p:nvSpPr>
        <p:spPr>
          <a:xfrm>
            <a:off x="8894618" y="5154025"/>
            <a:ext cx="323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개인정보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D408F-8485-4D41-9D6B-EA2B128B7DA9}"/>
              </a:ext>
            </a:extLst>
          </p:cNvPr>
          <p:cNvSpPr txBox="1"/>
          <p:nvPr/>
        </p:nvSpPr>
        <p:spPr>
          <a:xfrm>
            <a:off x="9219501" y="6042131"/>
            <a:ext cx="294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설정 페이지</a:t>
            </a:r>
            <a:endParaRPr lang="ko-KR" altLang="en-US" sz="4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276B90-56A6-4AAA-894F-AED809477F76}"/>
              </a:ext>
            </a:extLst>
          </p:cNvPr>
          <p:cNvSpPr/>
          <p:nvPr/>
        </p:nvSpPr>
        <p:spPr>
          <a:xfrm>
            <a:off x="309358" y="770352"/>
            <a:ext cx="2878454" cy="2420523"/>
          </a:xfrm>
          <a:prstGeom prst="roundRect">
            <a:avLst>
              <a:gd name="adj" fmla="val 3844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1578EC9-36CD-4407-8BBE-6667E983583B}"/>
              </a:ext>
            </a:extLst>
          </p:cNvPr>
          <p:cNvSpPr/>
          <p:nvPr/>
        </p:nvSpPr>
        <p:spPr>
          <a:xfrm>
            <a:off x="3372827" y="760827"/>
            <a:ext cx="2878454" cy="4135023"/>
          </a:xfrm>
          <a:prstGeom prst="roundRect">
            <a:avLst>
              <a:gd name="adj" fmla="val 3844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992EC11-8188-424C-8B00-2385E4A309E8}"/>
              </a:ext>
            </a:extLst>
          </p:cNvPr>
          <p:cNvSpPr/>
          <p:nvPr/>
        </p:nvSpPr>
        <p:spPr>
          <a:xfrm>
            <a:off x="4812054" y="4983976"/>
            <a:ext cx="1343560" cy="387476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CC6F96C-E758-4B0D-8056-C4B0AD0F0722}"/>
              </a:ext>
            </a:extLst>
          </p:cNvPr>
          <p:cNvCxnSpPr>
            <a:cxnSpLocks/>
          </p:cNvCxnSpPr>
          <p:nvPr/>
        </p:nvCxnSpPr>
        <p:spPr>
          <a:xfrm flipH="1">
            <a:off x="6155614" y="5154025"/>
            <a:ext cx="104528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82E8EC-5760-4510-A3AE-5F7668184DC9}"/>
              </a:ext>
            </a:extLst>
          </p:cNvPr>
          <p:cNvCxnSpPr>
            <a:cxnSpLocks/>
          </p:cNvCxnSpPr>
          <p:nvPr/>
        </p:nvCxnSpPr>
        <p:spPr>
          <a:xfrm flipV="1">
            <a:off x="7192203" y="3944432"/>
            <a:ext cx="0" cy="120959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1353B9-9B61-47DA-B2C3-EFCCFF04A3CF}"/>
              </a:ext>
            </a:extLst>
          </p:cNvPr>
          <p:cNvSpPr txBox="1"/>
          <p:nvPr/>
        </p:nvSpPr>
        <p:spPr>
          <a:xfrm>
            <a:off x="6708054" y="3190875"/>
            <a:ext cx="3717636" cy="707886"/>
          </a:xfrm>
          <a:prstGeom prst="rect">
            <a:avLst/>
          </a:prstGeom>
          <a:noFill/>
          <a:ln w="31750"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수정된 회원 정보를 </a:t>
            </a:r>
            <a:r>
              <a:rPr lang="en-US" altLang="ko-KR" b="1" dirty="0">
                <a:solidFill>
                  <a:schemeClr val="bg1"/>
                </a:solidFill>
              </a:rPr>
              <a:t>DB</a:t>
            </a:r>
            <a:r>
              <a:rPr lang="ko-KR" altLang="en-US" b="1" dirty="0">
                <a:solidFill>
                  <a:schemeClr val="bg1"/>
                </a:solidFill>
              </a:rPr>
              <a:t>로 전송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DD776A-E8A3-46A3-9AD2-D8D50751E49B}"/>
              </a:ext>
            </a:extLst>
          </p:cNvPr>
          <p:cNvSpPr txBox="1"/>
          <p:nvPr/>
        </p:nvSpPr>
        <p:spPr>
          <a:xfrm>
            <a:off x="6839671" y="770352"/>
            <a:ext cx="3629891" cy="1046440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사용자 본인 인증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비밀번호 확인을 통해 본인 인증 후 개인정보 수정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3002D96-2435-47E7-9F17-440C271588C3}"/>
              </a:ext>
            </a:extLst>
          </p:cNvPr>
          <p:cNvCxnSpPr>
            <a:cxnSpLocks/>
          </p:cNvCxnSpPr>
          <p:nvPr/>
        </p:nvCxnSpPr>
        <p:spPr>
          <a:xfrm>
            <a:off x="6233020" y="1522172"/>
            <a:ext cx="606651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9DFD55-8010-4990-B36B-B49171021D28}"/>
              </a:ext>
            </a:extLst>
          </p:cNvPr>
          <p:cNvCxnSpPr>
            <a:cxnSpLocks/>
          </p:cNvCxnSpPr>
          <p:nvPr/>
        </p:nvCxnSpPr>
        <p:spPr>
          <a:xfrm>
            <a:off x="2366820" y="3190875"/>
            <a:ext cx="0" cy="133350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0B83A7-3B9A-410C-8A54-AF56B5BE256E}"/>
              </a:ext>
            </a:extLst>
          </p:cNvPr>
          <p:cNvCxnSpPr>
            <a:cxnSpLocks/>
          </p:cNvCxnSpPr>
          <p:nvPr/>
        </p:nvCxnSpPr>
        <p:spPr>
          <a:xfrm flipH="1" flipV="1">
            <a:off x="2357295" y="4514850"/>
            <a:ext cx="1015532" cy="9525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04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D9367-20AE-42E6-9DC2-A2026F856481}"/>
              </a:ext>
            </a:extLst>
          </p:cNvPr>
          <p:cNvSpPr txBox="1"/>
          <p:nvPr/>
        </p:nvSpPr>
        <p:spPr>
          <a:xfrm>
            <a:off x="8894618" y="5154025"/>
            <a:ext cx="323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학습현황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D408F-8485-4D41-9D6B-EA2B128B7DA9}"/>
              </a:ext>
            </a:extLst>
          </p:cNvPr>
          <p:cNvSpPr txBox="1"/>
          <p:nvPr/>
        </p:nvSpPr>
        <p:spPr>
          <a:xfrm>
            <a:off x="10410737" y="6042131"/>
            <a:ext cx="174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71EB12-DBA9-400C-B878-E50D7C91C1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" t="3058" r="69197" b="3363"/>
          <a:stretch/>
        </p:blipFill>
        <p:spPr>
          <a:xfrm>
            <a:off x="570451" y="220211"/>
            <a:ext cx="2852257" cy="641757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812479-AA34-4112-BA90-B98CB4A0FB5A}"/>
              </a:ext>
            </a:extLst>
          </p:cNvPr>
          <p:cNvSpPr/>
          <p:nvPr/>
        </p:nvSpPr>
        <p:spPr>
          <a:xfrm>
            <a:off x="505796" y="2896517"/>
            <a:ext cx="2878454" cy="3741272"/>
          </a:xfrm>
          <a:prstGeom prst="roundRect">
            <a:avLst>
              <a:gd name="adj" fmla="val 3844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615EBBB-616D-4B95-B4F0-7F2FAA7E633E}"/>
              </a:ext>
            </a:extLst>
          </p:cNvPr>
          <p:cNvSpPr/>
          <p:nvPr/>
        </p:nvSpPr>
        <p:spPr>
          <a:xfrm>
            <a:off x="505796" y="710706"/>
            <a:ext cx="2852256" cy="2051543"/>
          </a:xfrm>
          <a:prstGeom prst="roundRect">
            <a:avLst>
              <a:gd name="adj" fmla="val 4023"/>
            </a:avLst>
          </a:prstGeom>
          <a:noFill/>
          <a:ln w="50800">
            <a:solidFill>
              <a:srgbClr val="FE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D0776-FCD0-40C3-9C35-11BC46380167}"/>
              </a:ext>
            </a:extLst>
          </p:cNvPr>
          <p:cNvSpPr txBox="1"/>
          <p:nvPr/>
        </p:nvSpPr>
        <p:spPr>
          <a:xfrm>
            <a:off x="5377282" y="330814"/>
            <a:ext cx="5907922" cy="3077766"/>
          </a:xfrm>
          <a:prstGeom prst="rect">
            <a:avLst/>
          </a:prstGeom>
          <a:noFill/>
          <a:ln w="31750" cap="rnd">
            <a:solidFill>
              <a:srgbClr val="FE6A6A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회원 정보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DB</a:t>
            </a:r>
            <a:r>
              <a:rPr lang="ko-KR" altLang="en-US" sz="1400" dirty="0">
                <a:solidFill>
                  <a:schemeClr val="bg1"/>
                </a:solidFill>
              </a:rPr>
              <a:t>에 존재하는 회원정보 간략하게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회원 정보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◆ </a:t>
            </a:r>
            <a:r>
              <a:rPr lang="en-US" altLang="ko-KR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EXP </a:t>
            </a:r>
            <a:r>
              <a: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상태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한 학습을 완료할 때마다 일정 </a:t>
            </a:r>
            <a:r>
              <a:rPr lang="en-US" altLang="ko-KR" sz="1400" dirty="0">
                <a:solidFill>
                  <a:schemeClr val="bg1"/>
                </a:solidFill>
              </a:rPr>
              <a:t>EXP </a:t>
            </a:r>
            <a:r>
              <a:rPr lang="ko-KR" altLang="en-US" sz="1400" dirty="0">
                <a:solidFill>
                  <a:schemeClr val="bg1"/>
                </a:solidFill>
              </a:rPr>
              <a:t>포인트를 받음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◆ </a:t>
            </a:r>
            <a:r>
              <a:rPr lang="en-US" altLang="ko-KR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LV </a:t>
            </a:r>
            <a:r>
              <a: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상태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학생의 숙련도 및 성실도를 나타내는 지표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일정 </a:t>
            </a:r>
            <a:r>
              <a:rPr lang="en-US" altLang="ko-KR" sz="1400" dirty="0">
                <a:solidFill>
                  <a:schemeClr val="bg1"/>
                </a:solidFill>
              </a:rPr>
              <a:t>EXP </a:t>
            </a:r>
            <a:r>
              <a:rPr lang="ko-KR" altLang="en-US" sz="1400" dirty="0">
                <a:solidFill>
                  <a:schemeClr val="bg1"/>
                </a:solidFill>
              </a:rPr>
              <a:t>달성 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레벨 업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◆ </a:t>
            </a:r>
            <a:r>
              <a:rPr lang="en-US" altLang="ko-KR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RANK </a:t>
            </a:r>
            <a:r>
              <a: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상태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학생의 최근 학습 성적의 평균을 일정 수치에 따라 </a:t>
            </a:r>
            <a:r>
              <a:rPr lang="en-US" altLang="ko-KR" sz="1400" dirty="0">
                <a:solidFill>
                  <a:schemeClr val="bg1"/>
                </a:solidFill>
              </a:rPr>
              <a:t>A~F </a:t>
            </a:r>
            <a:r>
              <a:rPr lang="ko-KR" altLang="en-US" sz="1400" dirty="0">
                <a:solidFill>
                  <a:schemeClr val="bg1"/>
                </a:solidFill>
              </a:rPr>
              <a:t>랭크로 출력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2849795-7A45-42D2-80AC-7A4D9CBB901D}"/>
              </a:ext>
            </a:extLst>
          </p:cNvPr>
          <p:cNvCxnSpPr>
            <a:cxnSpLocks/>
          </p:cNvCxnSpPr>
          <p:nvPr/>
        </p:nvCxnSpPr>
        <p:spPr>
          <a:xfrm>
            <a:off x="3358052" y="1704599"/>
            <a:ext cx="2019230" cy="0"/>
          </a:xfrm>
          <a:prstGeom prst="straightConnector1">
            <a:avLst/>
          </a:prstGeom>
          <a:ln w="50800">
            <a:solidFill>
              <a:srgbClr val="FE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1DF87FA-9460-4F88-BFBD-56B6C0243F75}"/>
              </a:ext>
            </a:extLst>
          </p:cNvPr>
          <p:cNvCxnSpPr>
            <a:cxnSpLocks/>
          </p:cNvCxnSpPr>
          <p:nvPr/>
        </p:nvCxnSpPr>
        <p:spPr>
          <a:xfrm>
            <a:off x="3384250" y="4532072"/>
            <a:ext cx="606651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F2673F-52F4-4438-A473-FE696EF7DB94}"/>
              </a:ext>
            </a:extLst>
          </p:cNvPr>
          <p:cNvSpPr txBox="1"/>
          <p:nvPr/>
        </p:nvSpPr>
        <p:spPr>
          <a:xfrm>
            <a:off x="3990902" y="4104102"/>
            <a:ext cx="4553024" cy="1046440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사용자 학습 기록 표시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사용자가 이전에 완료한 학습을 확인 및 다시 들을 수 있으며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미완료한 학습도 조회가능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9997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D9367-20AE-42E6-9DC2-A2026F856481}"/>
              </a:ext>
            </a:extLst>
          </p:cNvPr>
          <p:cNvSpPr txBox="1"/>
          <p:nvPr/>
        </p:nvSpPr>
        <p:spPr>
          <a:xfrm>
            <a:off x="8894618" y="5154025"/>
            <a:ext cx="323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학습현황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D408F-8485-4D41-9D6B-EA2B128B7DA9}"/>
              </a:ext>
            </a:extLst>
          </p:cNvPr>
          <p:cNvSpPr txBox="1"/>
          <p:nvPr/>
        </p:nvSpPr>
        <p:spPr>
          <a:xfrm>
            <a:off x="10410737" y="6042131"/>
            <a:ext cx="174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BA8CDE-4B61-499A-9FA7-00180DA8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46" y="367954"/>
            <a:ext cx="2595642" cy="5539953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5370209-F639-47FC-815C-94288E5E0E6E}"/>
              </a:ext>
            </a:extLst>
          </p:cNvPr>
          <p:cNvSpPr/>
          <p:nvPr/>
        </p:nvSpPr>
        <p:spPr>
          <a:xfrm>
            <a:off x="505796" y="710706"/>
            <a:ext cx="2723179" cy="784719"/>
          </a:xfrm>
          <a:prstGeom prst="roundRect">
            <a:avLst>
              <a:gd name="adj" fmla="val 4023"/>
            </a:avLst>
          </a:prstGeom>
          <a:noFill/>
          <a:ln w="50800">
            <a:solidFill>
              <a:srgbClr val="FE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1EF6FB6-4770-4CDE-8D01-2F053D576778}"/>
              </a:ext>
            </a:extLst>
          </p:cNvPr>
          <p:cNvSpPr/>
          <p:nvPr/>
        </p:nvSpPr>
        <p:spPr>
          <a:xfrm>
            <a:off x="482196" y="1667567"/>
            <a:ext cx="2800817" cy="2802582"/>
          </a:xfrm>
          <a:prstGeom prst="roundRect">
            <a:avLst>
              <a:gd name="adj" fmla="val 3844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873A1D3-C0DC-40E3-96FB-EB146A7964AB}"/>
              </a:ext>
            </a:extLst>
          </p:cNvPr>
          <p:cNvSpPr/>
          <p:nvPr/>
        </p:nvSpPr>
        <p:spPr>
          <a:xfrm>
            <a:off x="486746" y="4642292"/>
            <a:ext cx="2786742" cy="464103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67F92FF-5F81-43BA-A578-91E0FDC51DD0}"/>
              </a:ext>
            </a:extLst>
          </p:cNvPr>
          <p:cNvSpPr/>
          <p:nvPr/>
        </p:nvSpPr>
        <p:spPr>
          <a:xfrm>
            <a:off x="553846" y="5400791"/>
            <a:ext cx="817754" cy="464103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47FC71-F6CE-4780-BECA-DA9C2B96A07B}"/>
              </a:ext>
            </a:extLst>
          </p:cNvPr>
          <p:cNvCxnSpPr>
            <a:cxnSpLocks/>
          </p:cNvCxnSpPr>
          <p:nvPr/>
        </p:nvCxnSpPr>
        <p:spPr>
          <a:xfrm>
            <a:off x="3228975" y="1028324"/>
            <a:ext cx="2019230" cy="0"/>
          </a:xfrm>
          <a:prstGeom prst="straightConnector1">
            <a:avLst/>
          </a:prstGeom>
          <a:ln w="50800">
            <a:solidFill>
              <a:srgbClr val="FE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81488A-7322-4685-8497-78ED93B9C2CE}"/>
              </a:ext>
            </a:extLst>
          </p:cNvPr>
          <p:cNvSpPr txBox="1"/>
          <p:nvPr/>
        </p:nvSpPr>
        <p:spPr>
          <a:xfrm>
            <a:off x="5248205" y="594077"/>
            <a:ext cx="5907922" cy="1508105"/>
          </a:xfrm>
          <a:prstGeom prst="rect">
            <a:avLst/>
          </a:prstGeom>
          <a:noFill/>
          <a:ln w="31750" cap="rnd">
            <a:solidFill>
              <a:srgbClr val="FE6A6A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en-US" altLang="ko-KR" sz="1600" b="1" dirty="0">
                <a:solidFill>
                  <a:schemeClr val="bg1"/>
                </a:solidFill>
              </a:rPr>
              <a:t>Playlist</a:t>
            </a:r>
            <a:r>
              <a:rPr lang="ko-KR" altLang="en-US" sz="1600" b="1" dirty="0">
                <a:solidFill>
                  <a:schemeClr val="bg1"/>
                </a:solidFill>
              </a:rPr>
              <a:t> 제목 표시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Playlist </a:t>
            </a:r>
            <a:r>
              <a:rPr lang="ko-KR" altLang="en-US" sz="1400" dirty="0">
                <a:solidFill>
                  <a:schemeClr val="bg1"/>
                </a:solidFill>
              </a:rPr>
              <a:t>레벨에 따른 배경색과 제목 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진행률 표시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제목 바로 아래 진행률 표시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학습에 방해되지 않게 최대한 간략히 표시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50BFF3-C535-4283-A7C2-DAAC9C59FE0B}"/>
              </a:ext>
            </a:extLst>
          </p:cNvPr>
          <p:cNvCxnSpPr>
            <a:cxnSpLocks/>
          </p:cNvCxnSpPr>
          <p:nvPr/>
        </p:nvCxnSpPr>
        <p:spPr>
          <a:xfrm>
            <a:off x="3283013" y="4900568"/>
            <a:ext cx="843105" cy="0"/>
          </a:xfrm>
          <a:prstGeom prst="line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CC8B0A7-C440-4912-87FA-65133F834D6E}"/>
              </a:ext>
            </a:extLst>
          </p:cNvPr>
          <p:cNvCxnSpPr>
            <a:cxnSpLocks/>
          </p:cNvCxnSpPr>
          <p:nvPr/>
        </p:nvCxnSpPr>
        <p:spPr>
          <a:xfrm>
            <a:off x="3283013" y="2830021"/>
            <a:ext cx="1965192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74E8687-6DD5-4BF3-AD94-9548C0EC138D}"/>
              </a:ext>
            </a:extLst>
          </p:cNvPr>
          <p:cNvCxnSpPr>
            <a:cxnSpLocks/>
          </p:cNvCxnSpPr>
          <p:nvPr/>
        </p:nvCxnSpPr>
        <p:spPr>
          <a:xfrm>
            <a:off x="4105749" y="4267200"/>
            <a:ext cx="0" cy="633368"/>
          </a:xfrm>
          <a:prstGeom prst="line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83555DC-CC18-4FEA-94C6-E97C72FFB9EE}"/>
              </a:ext>
            </a:extLst>
          </p:cNvPr>
          <p:cNvSpPr txBox="1"/>
          <p:nvPr/>
        </p:nvSpPr>
        <p:spPr>
          <a:xfrm>
            <a:off x="5248205" y="2382560"/>
            <a:ext cx="5162532" cy="1046440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학습 내용 </a:t>
            </a:r>
            <a:r>
              <a:rPr lang="en-US" altLang="ko-KR" sz="1600" b="1" dirty="0">
                <a:solidFill>
                  <a:schemeClr val="bg1"/>
                </a:solidFill>
              </a:rPr>
              <a:t>Ingredient</a:t>
            </a:r>
            <a:r>
              <a:rPr lang="ko-KR" altLang="en-US" sz="1600" b="1" dirty="0">
                <a:solidFill>
                  <a:schemeClr val="bg1"/>
                </a:solidFill>
              </a:rPr>
              <a:t> 표시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관리자가 제작한 </a:t>
            </a:r>
            <a:r>
              <a:rPr lang="en-US" altLang="ko-KR" sz="1600" dirty="0">
                <a:solidFill>
                  <a:schemeClr val="bg1"/>
                </a:solidFill>
              </a:rPr>
              <a:t>“</a:t>
            </a:r>
            <a:r>
              <a:rPr lang="en-US" altLang="ko-KR" sz="1400" dirty="0">
                <a:solidFill>
                  <a:schemeClr val="bg1"/>
                </a:solidFill>
              </a:rPr>
              <a:t>Ingredient”</a:t>
            </a:r>
            <a:r>
              <a:rPr lang="ko-KR" altLang="en-US" sz="1400" dirty="0">
                <a:solidFill>
                  <a:schemeClr val="bg1"/>
                </a:solidFill>
              </a:rPr>
              <a:t>에 따라 다른 학습 </a:t>
            </a:r>
            <a:r>
              <a:rPr lang="en-US" altLang="ko-KR" sz="1400" dirty="0">
                <a:solidFill>
                  <a:schemeClr val="bg1"/>
                </a:solidFill>
              </a:rPr>
              <a:t>UI</a:t>
            </a:r>
            <a:r>
              <a:rPr lang="ko-KR" altLang="en-US" sz="1400" dirty="0">
                <a:solidFill>
                  <a:schemeClr val="bg1"/>
                </a:solidFill>
              </a:rPr>
              <a:t> 표시함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(PPT 8~9</a:t>
            </a:r>
            <a:r>
              <a:rPr lang="ko-KR" altLang="en-US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페이지 참조</a:t>
            </a:r>
            <a:r>
              <a:rPr lang="en-US" altLang="ko-KR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1ED90BD-E829-4653-8413-FA04D43E78D4}"/>
              </a:ext>
            </a:extLst>
          </p:cNvPr>
          <p:cNvCxnSpPr>
            <a:cxnSpLocks/>
          </p:cNvCxnSpPr>
          <p:nvPr/>
        </p:nvCxnSpPr>
        <p:spPr>
          <a:xfrm>
            <a:off x="4086699" y="4267200"/>
            <a:ext cx="1161506" cy="0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926BF7-A7D1-425B-9913-E2D79FBA190A}"/>
              </a:ext>
            </a:extLst>
          </p:cNvPr>
          <p:cNvSpPr txBox="1"/>
          <p:nvPr/>
        </p:nvSpPr>
        <p:spPr>
          <a:xfrm>
            <a:off x="5267255" y="3990201"/>
            <a:ext cx="5476940" cy="553998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클릭시 다음</a:t>
            </a:r>
            <a:r>
              <a:rPr lang="en-US" altLang="ko-KR" sz="1400" b="1" dirty="0">
                <a:solidFill>
                  <a:schemeClr val="bg1"/>
                </a:solidFill>
              </a:rPr>
              <a:t>/ </a:t>
            </a:r>
            <a:r>
              <a:rPr lang="ko-KR" altLang="en-US" sz="1400" b="1" dirty="0">
                <a:solidFill>
                  <a:schemeClr val="bg1"/>
                </a:solidFill>
              </a:rPr>
              <a:t>이전 학습 내용</a:t>
            </a:r>
            <a:r>
              <a:rPr lang="en-US" altLang="ko-KR" sz="1400" b="1" dirty="0">
                <a:solidFill>
                  <a:schemeClr val="bg1"/>
                </a:solidFill>
              </a:rPr>
              <a:t>(Ingredient)</a:t>
            </a:r>
            <a:r>
              <a:rPr lang="ko-KR" altLang="en-US" sz="1400" b="1" dirty="0">
                <a:solidFill>
                  <a:schemeClr val="bg1"/>
                </a:solidFill>
              </a:rPr>
              <a:t> 페이지로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88E398-ED4E-4D4B-B86B-895571FCEA78}"/>
              </a:ext>
            </a:extLst>
          </p:cNvPr>
          <p:cNvCxnSpPr>
            <a:cxnSpLocks/>
          </p:cNvCxnSpPr>
          <p:nvPr/>
        </p:nvCxnSpPr>
        <p:spPr>
          <a:xfrm>
            <a:off x="1371600" y="5638800"/>
            <a:ext cx="2981325" cy="0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DD4A791-44E1-40AE-8FC7-ECD5999F5602}"/>
              </a:ext>
            </a:extLst>
          </p:cNvPr>
          <p:cNvSpPr txBox="1"/>
          <p:nvPr/>
        </p:nvSpPr>
        <p:spPr>
          <a:xfrm>
            <a:off x="4359210" y="5364123"/>
            <a:ext cx="3784665" cy="553998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클릭시 학습내용 저장 후 대시보드로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012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D9367-20AE-42E6-9DC2-A2026F856481}"/>
              </a:ext>
            </a:extLst>
          </p:cNvPr>
          <p:cNvSpPr txBox="1"/>
          <p:nvPr/>
        </p:nvSpPr>
        <p:spPr>
          <a:xfrm>
            <a:off x="8894618" y="5154025"/>
            <a:ext cx="323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학습현황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D408F-8485-4D41-9D6B-EA2B128B7DA9}"/>
              </a:ext>
            </a:extLst>
          </p:cNvPr>
          <p:cNvSpPr txBox="1"/>
          <p:nvPr/>
        </p:nvSpPr>
        <p:spPr>
          <a:xfrm>
            <a:off x="10410737" y="6042131"/>
            <a:ext cx="1748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ACE37F-484D-4E3F-B7EE-2331B8ACE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"/>
          <a:stretch/>
        </p:blipFill>
        <p:spPr>
          <a:xfrm>
            <a:off x="652509" y="659023"/>
            <a:ext cx="2611679" cy="553995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12174F-C776-4781-AED4-4130797AD7CD}"/>
              </a:ext>
            </a:extLst>
          </p:cNvPr>
          <p:cNvSpPr/>
          <p:nvPr/>
        </p:nvSpPr>
        <p:spPr>
          <a:xfrm>
            <a:off x="710339" y="1724717"/>
            <a:ext cx="2451961" cy="2802582"/>
          </a:xfrm>
          <a:prstGeom prst="roundRect">
            <a:avLst>
              <a:gd name="adj" fmla="val 3844"/>
            </a:avLst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006F3BA-0436-485C-AEAF-4AA91039C93B}"/>
              </a:ext>
            </a:extLst>
          </p:cNvPr>
          <p:cNvSpPr/>
          <p:nvPr/>
        </p:nvSpPr>
        <p:spPr>
          <a:xfrm>
            <a:off x="1967872" y="4595900"/>
            <a:ext cx="1194428" cy="464103"/>
          </a:xfrm>
          <a:prstGeom prst="roundRect">
            <a:avLst>
              <a:gd name="adj" fmla="val 939"/>
            </a:avLst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8C25842-AB9B-4EC1-A85D-91498A8B1BDC}"/>
              </a:ext>
            </a:extLst>
          </p:cNvPr>
          <p:cNvSpPr/>
          <p:nvPr/>
        </p:nvSpPr>
        <p:spPr>
          <a:xfrm>
            <a:off x="738231" y="4605424"/>
            <a:ext cx="1194428" cy="464104"/>
          </a:xfrm>
          <a:prstGeom prst="roundRect">
            <a:avLst>
              <a:gd name="adj" fmla="val 4023"/>
            </a:avLst>
          </a:prstGeom>
          <a:noFill/>
          <a:ln w="50800">
            <a:solidFill>
              <a:srgbClr val="FE6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5B69D39-5570-4A23-B1C1-A4B66F94ED2F}"/>
              </a:ext>
            </a:extLst>
          </p:cNvPr>
          <p:cNvCxnSpPr>
            <a:cxnSpLocks/>
          </p:cNvCxnSpPr>
          <p:nvPr/>
        </p:nvCxnSpPr>
        <p:spPr>
          <a:xfrm>
            <a:off x="1362549" y="5903513"/>
            <a:ext cx="3747657" cy="0"/>
          </a:xfrm>
          <a:prstGeom prst="straightConnector1">
            <a:avLst/>
          </a:prstGeom>
          <a:ln w="50800">
            <a:solidFill>
              <a:srgbClr val="FE6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1DF323-5FC0-4264-AA8D-77A1461EA159}"/>
              </a:ext>
            </a:extLst>
          </p:cNvPr>
          <p:cNvSpPr txBox="1"/>
          <p:nvPr/>
        </p:nvSpPr>
        <p:spPr>
          <a:xfrm>
            <a:off x="5110205" y="5412763"/>
            <a:ext cx="3232727" cy="923330"/>
          </a:xfrm>
          <a:prstGeom prst="rect">
            <a:avLst/>
          </a:prstGeom>
          <a:noFill/>
          <a:ln w="31750" cap="rnd">
            <a:solidFill>
              <a:srgbClr val="FE6A6A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다시 학습하기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해당 학습을 다시 재생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이후 학습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결과는 최근 학습 결과로 덮어 쓰여짐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FF4B786-DBAF-4D7A-A96C-52D2FE710F55}"/>
              </a:ext>
            </a:extLst>
          </p:cNvPr>
          <p:cNvCxnSpPr>
            <a:cxnSpLocks/>
          </p:cNvCxnSpPr>
          <p:nvPr/>
        </p:nvCxnSpPr>
        <p:spPr>
          <a:xfrm>
            <a:off x="3162300" y="2658571"/>
            <a:ext cx="1965192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35C877-9486-4EF3-873F-7CC27E799DEB}"/>
              </a:ext>
            </a:extLst>
          </p:cNvPr>
          <p:cNvSpPr txBox="1"/>
          <p:nvPr/>
        </p:nvSpPr>
        <p:spPr>
          <a:xfrm>
            <a:off x="5146828" y="659023"/>
            <a:ext cx="5162532" cy="3508653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학습 성적 표시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해당학습의 성적을 </a:t>
            </a:r>
            <a:r>
              <a:rPr lang="en-US" altLang="ko-KR" sz="1400" dirty="0">
                <a:solidFill>
                  <a:schemeClr val="bg1"/>
                </a:solidFill>
              </a:rPr>
              <a:t>A~F </a:t>
            </a:r>
            <a:r>
              <a:rPr lang="ko-KR" altLang="en-US" sz="1400" dirty="0">
                <a:solidFill>
                  <a:schemeClr val="bg1"/>
                </a:solidFill>
              </a:rPr>
              <a:t>등급으로 나누어 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수행 성공한 문항</a:t>
            </a:r>
            <a:r>
              <a:rPr lang="en-US" altLang="ko-KR" sz="1600" b="1" dirty="0">
                <a:solidFill>
                  <a:schemeClr val="bg1"/>
                </a:solidFill>
              </a:rPr>
              <a:t>(Ingredient) </a:t>
            </a:r>
            <a:r>
              <a:rPr lang="ko-KR" altLang="en-US" sz="1600" b="1" dirty="0">
                <a:solidFill>
                  <a:schemeClr val="bg1"/>
                </a:solidFill>
              </a:rPr>
              <a:t>개수 표시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전체 문항 개수 중 수행 성공한 </a:t>
            </a:r>
            <a:r>
              <a:rPr lang="en-US" altLang="ko-KR" sz="1400" dirty="0">
                <a:solidFill>
                  <a:schemeClr val="bg1"/>
                </a:solidFill>
              </a:rPr>
              <a:t>Ingredient </a:t>
            </a:r>
            <a:r>
              <a:rPr lang="ko-KR" altLang="en-US" sz="1400" dirty="0">
                <a:solidFill>
                  <a:schemeClr val="bg1"/>
                </a:solidFill>
              </a:rPr>
              <a:t>개수 표시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성적에 따른 등급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accent4"/>
                </a:solidFill>
              </a:rPr>
              <a:t>S</a:t>
            </a:r>
            <a:r>
              <a:rPr lang="en-US" altLang="ko-KR" sz="1400" dirty="0">
                <a:solidFill>
                  <a:schemeClr val="bg1"/>
                </a:solidFill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</a:rPr>
              <a:t>전체 문항의 </a:t>
            </a:r>
            <a:r>
              <a:rPr lang="en-US" altLang="ko-KR" sz="1400" dirty="0">
                <a:solidFill>
                  <a:schemeClr val="bg1"/>
                </a:solidFill>
              </a:rPr>
              <a:t>100% </a:t>
            </a:r>
            <a:r>
              <a:rPr lang="ko-KR" altLang="en-US" sz="1400" dirty="0">
                <a:solidFill>
                  <a:schemeClr val="bg1"/>
                </a:solidFill>
              </a:rPr>
              <a:t>수행 성공 달성 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rgbClr val="66FF99"/>
                </a:solidFill>
              </a:rPr>
              <a:t>A</a:t>
            </a:r>
            <a:r>
              <a:rPr lang="en-US" altLang="ko-KR" sz="1400" dirty="0">
                <a:solidFill>
                  <a:schemeClr val="bg1"/>
                </a:solidFill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</a:rPr>
              <a:t>전체 문항의 </a:t>
            </a:r>
            <a:r>
              <a:rPr lang="en-US" altLang="ko-KR" sz="1400" dirty="0">
                <a:solidFill>
                  <a:schemeClr val="bg1"/>
                </a:solidFill>
              </a:rPr>
              <a:t>90% </a:t>
            </a:r>
            <a:r>
              <a:rPr lang="ko-KR" altLang="en-US" sz="1400" dirty="0">
                <a:solidFill>
                  <a:schemeClr val="bg1"/>
                </a:solidFill>
              </a:rPr>
              <a:t>이상 수행 성공 달성 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B</a:t>
            </a:r>
            <a:r>
              <a:rPr lang="en-US" altLang="ko-KR" sz="1400" dirty="0">
                <a:solidFill>
                  <a:schemeClr val="bg1"/>
                </a:solidFill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</a:rPr>
              <a:t>전체 문항의 </a:t>
            </a:r>
            <a:r>
              <a:rPr lang="en-US" altLang="ko-KR" sz="1400" dirty="0">
                <a:solidFill>
                  <a:schemeClr val="bg1"/>
                </a:solidFill>
              </a:rPr>
              <a:t>80% </a:t>
            </a:r>
            <a:r>
              <a:rPr lang="ko-KR" altLang="en-US" sz="1400" dirty="0">
                <a:solidFill>
                  <a:schemeClr val="bg1"/>
                </a:solidFill>
              </a:rPr>
              <a:t>이상 수행 성공 달성 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accent2"/>
                </a:solidFill>
              </a:rPr>
              <a:t>C</a:t>
            </a:r>
            <a:r>
              <a:rPr lang="en-US" altLang="ko-KR" sz="1400" dirty="0">
                <a:solidFill>
                  <a:schemeClr val="bg1"/>
                </a:solidFill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</a:rPr>
              <a:t>전체 문항의 </a:t>
            </a:r>
            <a:r>
              <a:rPr lang="en-US" altLang="ko-KR" sz="1400" dirty="0">
                <a:solidFill>
                  <a:schemeClr val="bg1"/>
                </a:solidFill>
              </a:rPr>
              <a:t>70% </a:t>
            </a:r>
            <a:r>
              <a:rPr lang="ko-KR" altLang="en-US" sz="1400" dirty="0">
                <a:solidFill>
                  <a:schemeClr val="bg1"/>
                </a:solidFill>
              </a:rPr>
              <a:t>이상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수행 성공 달성 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1400" dirty="0">
                <a:solidFill>
                  <a:schemeClr val="bg1"/>
                </a:solidFill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</a:rPr>
              <a:t>전체 문항의 </a:t>
            </a:r>
            <a:r>
              <a:rPr lang="en-US" altLang="ko-KR" sz="1400" dirty="0">
                <a:solidFill>
                  <a:schemeClr val="bg1"/>
                </a:solidFill>
              </a:rPr>
              <a:t>60% </a:t>
            </a:r>
            <a:r>
              <a:rPr lang="ko-KR" altLang="en-US" sz="1400" dirty="0">
                <a:solidFill>
                  <a:schemeClr val="bg1"/>
                </a:solidFill>
              </a:rPr>
              <a:t>이상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수행 성공 달성 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rgbClr val="CBA9E5"/>
                </a:solidFill>
              </a:rPr>
              <a:t>E</a:t>
            </a:r>
            <a:r>
              <a:rPr lang="en-US" altLang="ko-KR" sz="1400" dirty="0">
                <a:solidFill>
                  <a:schemeClr val="bg1"/>
                </a:solidFill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</a:rPr>
              <a:t>전체 문항의 </a:t>
            </a:r>
            <a:r>
              <a:rPr lang="en-US" altLang="ko-KR" sz="1400" dirty="0">
                <a:solidFill>
                  <a:schemeClr val="bg1"/>
                </a:solidFill>
              </a:rPr>
              <a:t>50% </a:t>
            </a:r>
            <a:r>
              <a:rPr lang="ko-KR" altLang="en-US" sz="1400" dirty="0">
                <a:solidFill>
                  <a:schemeClr val="bg1"/>
                </a:solidFill>
              </a:rPr>
              <a:t>이상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수행 성공 달성 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F</a:t>
            </a:r>
            <a:r>
              <a:rPr lang="en-US" altLang="ko-KR" sz="1400" dirty="0">
                <a:solidFill>
                  <a:schemeClr val="bg1"/>
                </a:solidFill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</a:rPr>
              <a:t>전체 문항의 </a:t>
            </a:r>
            <a:r>
              <a:rPr lang="en-US" altLang="ko-KR" sz="1400" dirty="0">
                <a:solidFill>
                  <a:schemeClr val="bg1"/>
                </a:solidFill>
              </a:rPr>
              <a:t>50% </a:t>
            </a:r>
            <a:r>
              <a:rPr lang="ko-KR" altLang="en-US" sz="1400" dirty="0">
                <a:solidFill>
                  <a:schemeClr val="bg1"/>
                </a:solidFill>
              </a:rPr>
              <a:t>미만 수행 성공 달성 시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7A4A6A-BFDD-45F9-843F-F7E4259CAC4D}"/>
              </a:ext>
            </a:extLst>
          </p:cNvPr>
          <p:cNvSpPr txBox="1"/>
          <p:nvPr/>
        </p:nvSpPr>
        <p:spPr>
          <a:xfrm>
            <a:off x="5127778" y="4535596"/>
            <a:ext cx="3784665" cy="553998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클릭시 학습내용 저장 후 대시보드로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266AFD6-5E8F-419F-A5DC-0033F8D4AE91}"/>
              </a:ext>
            </a:extLst>
          </p:cNvPr>
          <p:cNvCxnSpPr>
            <a:cxnSpLocks/>
          </p:cNvCxnSpPr>
          <p:nvPr/>
        </p:nvCxnSpPr>
        <p:spPr>
          <a:xfrm>
            <a:off x="3162300" y="4838700"/>
            <a:ext cx="1965192" cy="0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D6011DC-22BA-4CB5-B7D7-12EE20665DFF}"/>
              </a:ext>
            </a:extLst>
          </p:cNvPr>
          <p:cNvCxnSpPr>
            <a:cxnSpLocks/>
          </p:cNvCxnSpPr>
          <p:nvPr/>
        </p:nvCxnSpPr>
        <p:spPr>
          <a:xfrm>
            <a:off x="1362549" y="5069528"/>
            <a:ext cx="0" cy="864547"/>
          </a:xfrm>
          <a:prstGeom prst="line">
            <a:avLst/>
          </a:prstGeom>
          <a:ln w="50800">
            <a:solidFill>
              <a:srgbClr val="FE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4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45352-579F-4283-ADAE-AED23B1F95D9}"/>
              </a:ext>
            </a:extLst>
          </p:cNvPr>
          <p:cNvSpPr txBox="1"/>
          <p:nvPr/>
        </p:nvSpPr>
        <p:spPr>
          <a:xfrm>
            <a:off x="535708" y="323411"/>
            <a:ext cx="1770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CC73CE-F92E-439A-BADB-1CD58FED6AA2}"/>
              </a:ext>
            </a:extLst>
          </p:cNvPr>
          <p:cNvCxnSpPr>
            <a:cxnSpLocks/>
          </p:cNvCxnSpPr>
          <p:nvPr/>
        </p:nvCxnSpPr>
        <p:spPr>
          <a:xfrm>
            <a:off x="507999" y="1274419"/>
            <a:ext cx="11222183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D70216-1BEE-46D3-91A9-71C54A3B1B8E}"/>
              </a:ext>
            </a:extLst>
          </p:cNvPr>
          <p:cNvSpPr txBox="1"/>
          <p:nvPr/>
        </p:nvSpPr>
        <p:spPr>
          <a:xfrm>
            <a:off x="507999" y="1759322"/>
            <a:ext cx="9624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Web-App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학습기 관리 페이지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3D94D-6ECF-4B90-8462-B71B65A9E207}"/>
              </a:ext>
            </a:extLst>
          </p:cNvPr>
          <p:cNvSpPr txBox="1"/>
          <p:nvPr/>
        </p:nvSpPr>
        <p:spPr>
          <a:xfrm>
            <a:off x="535708" y="3936273"/>
            <a:ext cx="9624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Web-App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DC3C6-22AC-4771-A813-08604A4CE337}"/>
              </a:ext>
            </a:extLst>
          </p:cNvPr>
          <p:cNvSpPr txBox="1"/>
          <p:nvPr/>
        </p:nvSpPr>
        <p:spPr>
          <a:xfrm>
            <a:off x="757382" y="2339651"/>
            <a:ext cx="9402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1-1.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페이지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1-2.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대시보드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1-3.  Playlist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 페이지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1-4.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관리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636E2-F332-4396-B755-A6F997697D56}"/>
              </a:ext>
            </a:extLst>
          </p:cNvPr>
          <p:cNvSpPr txBox="1"/>
          <p:nvPr/>
        </p:nvSpPr>
        <p:spPr>
          <a:xfrm>
            <a:off x="757382" y="4588705"/>
            <a:ext cx="94026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2-1.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페이지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2-2.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대시보드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2-3.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하기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성적확인 하기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2-4.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현황 페이지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2-5.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개인정보 수정 페이지</a:t>
            </a:r>
          </a:p>
        </p:txBody>
      </p:sp>
    </p:spTree>
    <p:extLst>
      <p:ext uri="{BB962C8B-B14F-4D97-AF65-F5344CB8AC3E}">
        <p14:creationId xmlns:p14="http://schemas.microsoft.com/office/powerpoint/2010/main" val="325357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45352-579F-4283-ADAE-AED23B1F95D9}"/>
              </a:ext>
            </a:extLst>
          </p:cNvPr>
          <p:cNvSpPr txBox="1"/>
          <p:nvPr/>
        </p:nvSpPr>
        <p:spPr>
          <a:xfrm>
            <a:off x="1792558" y="828522"/>
            <a:ext cx="86068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Web-App</a:t>
            </a: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학습기 관리 페이지</a:t>
            </a:r>
            <a:endParaRPr lang="en-US" altLang="ko-KR" sz="6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C855D3-1024-4680-B7E4-B20CCA44CA17}"/>
              </a:ext>
            </a:extLst>
          </p:cNvPr>
          <p:cNvCxnSpPr>
            <a:cxnSpLocks/>
          </p:cNvCxnSpPr>
          <p:nvPr/>
        </p:nvCxnSpPr>
        <p:spPr>
          <a:xfrm>
            <a:off x="507999" y="2807655"/>
            <a:ext cx="11222183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EA06F4-BF24-42E6-88D7-7B00A32DBD3E}"/>
              </a:ext>
            </a:extLst>
          </p:cNvPr>
          <p:cNvSpPr txBox="1"/>
          <p:nvPr/>
        </p:nvSpPr>
        <p:spPr>
          <a:xfrm>
            <a:off x="1417781" y="3457247"/>
            <a:ext cx="94026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◆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페이지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◆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대시보드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◆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Playlist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 페이지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◆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관리 페이지</a:t>
            </a:r>
          </a:p>
        </p:txBody>
      </p:sp>
    </p:spTree>
    <p:extLst>
      <p:ext uri="{BB962C8B-B14F-4D97-AF65-F5344CB8AC3E}">
        <p14:creationId xmlns:p14="http://schemas.microsoft.com/office/powerpoint/2010/main" val="6953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A1A180-C3A5-484C-A677-2B8B07DD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76"/>
            <a:ext cx="7851100" cy="444268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DDB97C-E968-421A-803D-B1D923DC75C3}"/>
              </a:ext>
            </a:extLst>
          </p:cNvPr>
          <p:cNvSpPr/>
          <p:nvPr/>
        </p:nvSpPr>
        <p:spPr>
          <a:xfrm>
            <a:off x="4636652" y="1100401"/>
            <a:ext cx="2346037" cy="1433420"/>
          </a:xfrm>
          <a:prstGeom prst="round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28073B-8BD0-4649-889D-7634577ECB0B}"/>
              </a:ext>
            </a:extLst>
          </p:cNvPr>
          <p:cNvCxnSpPr>
            <a:cxnSpLocks/>
          </p:cNvCxnSpPr>
          <p:nvPr/>
        </p:nvCxnSpPr>
        <p:spPr>
          <a:xfrm>
            <a:off x="6982689" y="1708722"/>
            <a:ext cx="1145308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4C1A43-824D-4119-8A26-0DC2259EDB61}"/>
              </a:ext>
            </a:extLst>
          </p:cNvPr>
          <p:cNvSpPr/>
          <p:nvPr/>
        </p:nvSpPr>
        <p:spPr>
          <a:xfrm>
            <a:off x="4645888" y="2735460"/>
            <a:ext cx="2346037" cy="534208"/>
          </a:xfrm>
          <a:prstGeom prst="roundRect">
            <a:avLst/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AE08504-C86C-4597-B38E-03EDB397BBD9}"/>
              </a:ext>
            </a:extLst>
          </p:cNvPr>
          <p:cNvCxnSpPr>
            <a:cxnSpLocks/>
          </p:cNvCxnSpPr>
          <p:nvPr/>
        </p:nvCxnSpPr>
        <p:spPr>
          <a:xfrm flipH="1">
            <a:off x="3925550" y="3269668"/>
            <a:ext cx="1302231" cy="1791199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98ECE2-93BC-4F3E-9D0A-E8E859A53E79}"/>
              </a:ext>
            </a:extLst>
          </p:cNvPr>
          <p:cNvSpPr txBox="1"/>
          <p:nvPr/>
        </p:nvSpPr>
        <p:spPr>
          <a:xfrm>
            <a:off x="8238836" y="595739"/>
            <a:ext cx="3629891" cy="2092881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관리자를 위한 로그인 페이지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관리자 계정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개발자가 생성한 계정 이외에도 회원관리 페이지를 통해 관리자 계정 추가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(</a:t>
            </a:r>
            <a:r>
              <a:rPr lang="ko-KR" altLang="en-US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회원관리 페이지 참조</a:t>
            </a:r>
            <a:r>
              <a:rPr lang="en-US" altLang="ko-KR" sz="1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)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B50ED8-05FF-4A1D-881E-B275163F6A98}"/>
              </a:ext>
            </a:extLst>
          </p:cNvPr>
          <p:cNvSpPr txBox="1"/>
          <p:nvPr/>
        </p:nvSpPr>
        <p:spPr>
          <a:xfrm>
            <a:off x="757381" y="5060867"/>
            <a:ext cx="3629891" cy="892552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회원가입 페이지로 이동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ABC70B-7177-43BC-B9A1-A2FEB9071E9E}"/>
              </a:ext>
            </a:extLst>
          </p:cNvPr>
          <p:cNvSpPr txBox="1"/>
          <p:nvPr/>
        </p:nvSpPr>
        <p:spPr>
          <a:xfrm>
            <a:off x="9633526" y="5117082"/>
            <a:ext cx="2493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로그인</a:t>
            </a:r>
            <a:endParaRPr lang="ko-KR" altLang="en-US" sz="6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8119F0-A8F3-4CCD-ADDC-33CA734BBFAA}"/>
              </a:ext>
            </a:extLst>
          </p:cNvPr>
          <p:cNvSpPr txBox="1"/>
          <p:nvPr/>
        </p:nvSpPr>
        <p:spPr>
          <a:xfrm>
            <a:off x="10400145" y="6005188"/>
            <a:ext cx="1759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08294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542DBF-E69E-46AF-B3BF-96AA1E09CCE1}"/>
              </a:ext>
            </a:extLst>
          </p:cNvPr>
          <p:cNvGrpSpPr/>
          <p:nvPr/>
        </p:nvGrpSpPr>
        <p:grpSpPr>
          <a:xfrm>
            <a:off x="18856" y="0"/>
            <a:ext cx="5606090" cy="6858000"/>
            <a:chOff x="398967" y="492062"/>
            <a:chExt cx="5903358" cy="681551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53F498F-28A5-4E81-A716-4FE0BDA0F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6" r="-1"/>
            <a:stretch/>
          </p:blipFill>
          <p:spPr>
            <a:xfrm>
              <a:off x="398967" y="492062"/>
              <a:ext cx="5903358" cy="49877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DD49A0-C118-4A09-9965-684F64FEF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25"/>
            <a:stretch/>
          </p:blipFill>
          <p:spPr>
            <a:xfrm>
              <a:off x="398967" y="5479845"/>
              <a:ext cx="5903358" cy="182773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9CD1A91-5C7E-44F9-87F0-1397BB552968}"/>
              </a:ext>
            </a:extLst>
          </p:cNvPr>
          <p:cNvSpPr txBox="1"/>
          <p:nvPr/>
        </p:nvSpPr>
        <p:spPr>
          <a:xfrm>
            <a:off x="8894618" y="5154025"/>
            <a:ext cx="323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00E49-617B-4316-9322-75FCE5B02616}"/>
              </a:ext>
            </a:extLst>
          </p:cNvPr>
          <p:cNvSpPr txBox="1"/>
          <p:nvPr/>
        </p:nvSpPr>
        <p:spPr>
          <a:xfrm>
            <a:off x="10400145" y="6042131"/>
            <a:ext cx="1759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69DA126-B01A-4F74-B509-E4EB4D3A765A}"/>
              </a:ext>
            </a:extLst>
          </p:cNvPr>
          <p:cNvSpPr/>
          <p:nvPr/>
        </p:nvSpPr>
        <p:spPr>
          <a:xfrm>
            <a:off x="346556" y="683491"/>
            <a:ext cx="4973591" cy="3685309"/>
          </a:xfrm>
          <a:prstGeom prst="round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B048DB5-5C95-40E9-917C-662B16217747}"/>
              </a:ext>
            </a:extLst>
          </p:cNvPr>
          <p:cNvSpPr/>
          <p:nvPr/>
        </p:nvSpPr>
        <p:spPr>
          <a:xfrm>
            <a:off x="346556" y="5938435"/>
            <a:ext cx="2346037" cy="591673"/>
          </a:xfrm>
          <a:prstGeom prst="roundRect">
            <a:avLst/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15FB33E-EA4A-4CEC-8D72-251434096937}"/>
              </a:ext>
            </a:extLst>
          </p:cNvPr>
          <p:cNvSpPr/>
          <p:nvPr/>
        </p:nvSpPr>
        <p:spPr>
          <a:xfrm>
            <a:off x="2974110" y="5938434"/>
            <a:ext cx="2346037" cy="591673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11725A-245E-45DF-8B83-54B8E05CEA91}"/>
              </a:ext>
            </a:extLst>
          </p:cNvPr>
          <p:cNvCxnSpPr>
            <a:cxnSpLocks/>
          </p:cNvCxnSpPr>
          <p:nvPr/>
        </p:nvCxnSpPr>
        <p:spPr>
          <a:xfrm>
            <a:off x="5320147" y="1597886"/>
            <a:ext cx="1145308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A5169AB-C1D8-4F4D-AFFF-4839DD2599AD}"/>
              </a:ext>
            </a:extLst>
          </p:cNvPr>
          <p:cNvCxnSpPr>
            <a:cxnSpLocks/>
          </p:cNvCxnSpPr>
          <p:nvPr/>
        </p:nvCxnSpPr>
        <p:spPr>
          <a:xfrm flipV="1">
            <a:off x="5320147" y="4834420"/>
            <a:ext cx="1505527" cy="140012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36B1A0-9AD6-43DD-8E0C-62B502F9D7E5}"/>
              </a:ext>
            </a:extLst>
          </p:cNvPr>
          <p:cNvCxnSpPr>
            <a:cxnSpLocks/>
          </p:cNvCxnSpPr>
          <p:nvPr/>
        </p:nvCxnSpPr>
        <p:spPr>
          <a:xfrm flipV="1">
            <a:off x="2216727" y="3892958"/>
            <a:ext cx="4396509" cy="2039475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381294-1BEC-4959-940C-A53108910CC1}"/>
              </a:ext>
            </a:extLst>
          </p:cNvPr>
          <p:cNvSpPr txBox="1"/>
          <p:nvPr/>
        </p:nvSpPr>
        <p:spPr>
          <a:xfrm>
            <a:off x="6613236" y="177796"/>
            <a:ext cx="4987635" cy="2800767"/>
          </a:xfrm>
          <a:prstGeom prst="rect">
            <a:avLst/>
          </a:prstGeom>
          <a:noFill/>
          <a:ln w="31750" cap="rnd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계정생성을 위한 페이지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계정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계정 생성시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기본적으로 학생 계정으로 생성됨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추후 회원관리 페이지에서 관리자 계정으로 전환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▶</a:t>
            </a:r>
            <a:r>
              <a:rPr lang="ko-KR" altLang="en-US" sz="1600" b="1" dirty="0">
                <a:solidFill>
                  <a:schemeClr val="bg1"/>
                </a:solidFill>
              </a:rPr>
              <a:t>아이디 중복확인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계정 생성시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아이디 중복을 막기 위한 기능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데이터베이스에서 입력한 계정과 같은 계정이 있는지 탐색 후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결과 발송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B5DE4A-1ED6-442F-A9DD-8A346B04C7C3}"/>
              </a:ext>
            </a:extLst>
          </p:cNvPr>
          <p:cNvSpPr txBox="1"/>
          <p:nvPr/>
        </p:nvSpPr>
        <p:spPr>
          <a:xfrm>
            <a:off x="6613237" y="3178980"/>
            <a:ext cx="4987634" cy="707886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로그인 페이지로 이동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6D30CF-005A-470E-852D-5F79B128F905}"/>
              </a:ext>
            </a:extLst>
          </p:cNvPr>
          <p:cNvSpPr txBox="1"/>
          <p:nvPr/>
        </p:nvSpPr>
        <p:spPr>
          <a:xfrm>
            <a:off x="6613236" y="4106051"/>
            <a:ext cx="3717636" cy="707886"/>
          </a:xfrm>
          <a:prstGeom prst="rect">
            <a:avLst/>
          </a:prstGeom>
          <a:noFill/>
          <a:ln w="31750" cap="rnd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입력된 회원 정보를 </a:t>
            </a:r>
            <a:r>
              <a:rPr lang="en-US" altLang="ko-KR" b="1" dirty="0">
                <a:solidFill>
                  <a:schemeClr val="bg1"/>
                </a:solidFill>
              </a:rPr>
              <a:t>DB</a:t>
            </a:r>
            <a:r>
              <a:rPr lang="ko-KR" altLang="en-US" b="1" dirty="0">
                <a:solidFill>
                  <a:schemeClr val="bg1"/>
                </a:solidFill>
              </a:rPr>
              <a:t>로 전송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603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0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8582C8-A692-47D2-A759-8699D007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312727" cy="5010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8081F6-CD28-4296-AF23-9580B94D9430}"/>
              </a:ext>
            </a:extLst>
          </p:cNvPr>
          <p:cNvSpPr txBox="1"/>
          <p:nvPr/>
        </p:nvSpPr>
        <p:spPr>
          <a:xfrm>
            <a:off x="8894618" y="5569652"/>
            <a:ext cx="323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대시보드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35FE2C3-56F6-42F5-B9E4-628B4256AE8B}"/>
              </a:ext>
            </a:extLst>
          </p:cNvPr>
          <p:cNvSpPr/>
          <p:nvPr/>
        </p:nvSpPr>
        <p:spPr>
          <a:xfrm>
            <a:off x="392738" y="1458799"/>
            <a:ext cx="3311044" cy="3325637"/>
          </a:xfrm>
          <a:prstGeom prst="roundRect">
            <a:avLst/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D19155B-A91E-4B93-BFF9-4A67FDB0785A}"/>
              </a:ext>
            </a:extLst>
          </p:cNvPr>
          <p:cNvSpPr/>
          <p:nvPr/>
        </p:nvSpPr>
        <p:spPr>
          <a:xfrm>
            <a:off x="4440478" y="1421852"/>
            <a:ext cx="3311044" cy="3325637"/>
          </a:xfrm>
          <a:prstGeom prst="roundRect">
            <a:avLst/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90383-051F-4FFE-B2AE-53710F30C30D}"/>
              </a:ext>
            </a:extLst>
          </p:cNvPr>
          <p:cNvSpPr txBox="1"/>
          <p:nvPr/>
        </p:nvSpPr>
        <p:spPr>
          <a:xfrm>
            <a:off x="159424" y="5535349"/>
            <a:ext cx="3777672" cy="707886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Playlist</a:t>
            </a:r>
            <a:r>
              <a:rPr lang="ko-KR" altLang="en-US" b="1" dirty="0">
                <a:solidFill>
                  <a:schemeClr val="bg1"/>
                </a:solidFill>
              </a:rPr>
              <a:t> 관리 페이지로 이동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EF652-AAD7-44D9-8F4F-0FEF2E99657D}"/>
              </a:ext>
            </a:extLst>
          </p:cNvPr>
          <p:cNvSpPr txBox="1"/>
          <p:nvPr/>
        </p:nvSpPr>
        <p:spPr>
          <a:xfrm>
            <a:off x="4375824" y="5523499"/>
            <a:ext cx="3777672" cy="707886"/>
          </a:xfrm>
          <a:prstGeom prst="rect">
            <a:avLst/>
          </a:prstGeom>
          <a:noFill/>
          <a:ln w="31750" cap="rnd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회원 관리 페이지로 이동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C85EA1-6AA2-43C9-97B9-18FBC5442CA5}"/>
              </a:ext>
            </a:extLst>
          </p:cNvPr>
          <p:cNvCxnSpPr>
            <a:cxnSpLocks/>
          </p:cNvCxnSpPr>
          <p:nvPr/>
        </p:nvCxnSpPr>
        <p:spPr>
          <a:xfrm>
            <a:off x="2466109" y="4784436"/>
            <a:ext cx="0" cy="750913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4B3E47-8835-4EE3-A252-FE655C6D8325}"/>
              </a:ext>
            </a:extLst>
          </p:cNvPr>
          <p:cNvCxnSpPr>
            <a:cxnSpLocks/>
          </p:cNvCxnSpPr>
          <p:nvPr/>
        </p:nvCxnSpPr>
        <p:spPr>
          <a:xfrm>
            <a:off x="6987309" y="4772586"/>
            <a:ext cx="0" cy="750913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22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-9236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45352-579F-4283-ADAE-AED23B1F95D9}"/>
              </a:ext>
            </a:extLst>
          </p:cNvPr>
          <p:cNvSpPr txBox="1"/>
          <p:nvPr/>
        </p:nvSpPr>
        <p:spPr>
          <a:xfrm>
            <a:off x="240849" y="193737"/>
            <a:ext cx="8606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학습기 데이터 구조</a:t>
            </a:r>
            <a:endParaRPr lang="en-US" altLang="ko-KR" sz="6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C855D3-1024-4680-B7E4-B20CCA44CA17}"/>
              </a:ext>
            </a:extLst>
          </p:cNvPr>
          <p:cNvCxnSpPr>
            <a:cxnSpLocks/>
          </p:cNvCxnSpPr>
          <p:nvPr/>
        </p:nvCxnSpPr>
        <p:spPr>
          <a:xfrm>
            <a:off x="429491" y="1190729"/>
            <a:ext cx="11222183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C69D8B-221B-47EA-87FC-B651FEC49DB9}"/>
              </a:ext>
            </a:extLst>
          </p:cNvPr>
          <p:cNvSpPr/>
          <p:nvPr/>
        </p:nvSpPr>
        <p:spPr>
          <a:xfrm>
            <a:off x="411025" y="2026752"/>
            <a:ext cx="3422073" cy="3612811"/>
          </a:xfrm>
          <a:prstGeom prst="roundRect">
            <a:avLst>
              <a:gd name="adj" fmla="val 128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Contents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1400" dirty="0"/>
              <a:t>Excel </a:t>
            </a:r>
            <a:r>
              <a:rPr lang="ko-KR" altLang="en-US" sz="1400" dirty="0"/>
              <a:t>파일에 저장되어 있는 데이터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학습기 텍스트 내용</a:t>
            </a:r>
            <a:endParaRPr lang="en-US" altLang="ko-KR" sz="1400" dirty="0"/>
          </a:p>
          <a:p>
            <a:pPr marL="285750" indent="-285750" algn="ctr">
              <a:buFontTx/>
              <a:buChar char="-"/>
            </a:pPr>
            <a:r>
              <a:rPr lang="ko-KR" altLang="en-US" sz="1400" dirty="0"/>
              <a:t>데이터 형식 </a:t>
            </a:r>
            <a:r>
              <a:rPr lang="en-US" altLang="ko-KR" sz="1400" dirty="0"/>
              <a:t>(</a:t>
            </a:r>
            <a:r>
              <a:rPr lang="ko-KR" altLang="en-US" sz="1400" dirty="0"/>
              <a:t>문단</a:t>
            </a:r>
            <a:r>
              <a:rPr lang="en-US" altLang="ko-KR" sz="1400" dirty="0"/>
              <a:t>, </a:t>
            </a:r>
            <a:r>
              <a:rPr lang="ko-KR" altLang="en-US" sz="1400" dirty="0"/>
              <a:t>문장</a:t>
            </a:r>
            <a:r>
              <a:rPr lang="en-US" altLang="ko-KR" sz="1400" dirty="0"/>
              <a:t>, </a:t>
            </a:r>
            <a:r>
              <a:rPr lang="ko-KR" altLang="en-US" sz="1400" dirty="0"/>
              <a:t>단어</a:t>
            </a:r>
            <a:r>
              <a:rPr lang="en-US" altLang="ko-KR" sz="1400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/>
              <a:t>영어 내용 및 한글 내용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첨부파일 내용</a:t>
            </a:r>
            <a:endParaRPr lang="en-US" altLang="ko-KR" sz="1400" dirty="0"/>
          </a:p>
          <a:p>
            <a:pPr marL="285750" indent="-285750" algn="ctr">
              <a:buFontTx/>
              <a:buChar char="-"/>
            </a:pPr>
            <a:r>
              <a:rPr lang="ko-KR" altLang="en-US" sz="1400" dirty="0"/>
              <a:t>음원 파일</a:t>
            </a:r>
            <a:r>
              <a:rPr lang="en-US" altLang="ko-KR" sz="1400" dirty="0"/>
              <a:t>(.mp3 , .ogg)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/>
              <a:t>영상 파일</a:t>
            </a:r>
            <a:r>
              <a:rPr lang="en-US" altLang="ko-KR" sz="1400" dirty="0"/>
              <a:t>(.mkv , .mp4)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274F2BB-E985-45AB-86CA-FFC7F5E1BB61}"/>
              </a:ext>
            </a:extLst>
          </p:cNvPr>
          <p:cNvSpPr/>
          <p:nvPr/>
        </p:nvSpPr>
        <p:spPr>
          <a:xfrm>
            <a:off x="4313395" y="2026751"/>
            <a:ext cx="3422073" cy="3612811"/>
          </a:xfrm>
          <a:prstGeom prst="roundRect">
            <a:avLst>
              <a:gd name="adj" fmla="val 12888"/>
            </a:avLst>
          </a:prstGeom>
          <a:solidFill>
            <a:srgbClr val="FE6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Interpreters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1400" dirty="0"/>
              <a:t>Contents</a:t>
            </a:r>
            <a:r>
              <a:rPr lang="ko-KR" altLang="en-US" sz="1400" dirty="0"/>
              <a:t>를 모바일 상에 학습기로</a:t>
            </a:r>
            <a:endParaRPr lang="en-US" altLang="ko-KR" sz="1400" dirty="0"/>
          </a:p>
          <a:p>
            <a:pPr algn="ctr"/>
            <a:r>
              <a:rPr lang="ko-KR" altLang="en-US" sz="1400" dirty="0"/>
              <a:t>표출 시켜주는 </a:t>
            </a:r>
            <a:r>
              <a:rPr lang="en-US" altLang="ko-KR" sz="1400" dirty="0"/>
              <a:t>JavaScript </a:t>
            </a:r>
            <a:r>
              <a:rPr lang="ko-KR" altLang="en-US" sz="1400" dirty="0"/>
              <a:t>함수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추후 컨텐츠 추가 및 구현 예정</a:t>
            </a:r>
            <a:r>
              <a:rPr lang="en-US" altLang="ko-KR" sz="1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&lt;Example&gt;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/>
              <a:t>듣고 따라 말하기 모듈</a:t>
            </a:r>
            <a:endParaRPr lang="en-US" altLang="ko-KR" sz="1400" dirty="0"/>
          </a:p>
          <a:p>
            <a:pPr marL="285750" indent="-285750" algn="ctr">
              <a:buFontTx/>
              <a:buChar char="-"/>
            </a:pPr>
            <a:r>
              <a:rPr lang="ko-KR" altLang="en-US" sz="1400" dirty="0"/>
              <a:t>억양 비교 분석 모듈</a:t>
            </a:r>
            <a:endParaRPr lang="en-US" altLang="ko-KR" sz="1400" dirty="0"/>
          </a:p>
          <a:p>
            <a:pPr marL="285750" indent="-285750" algn="ctr">
              <a:buFontTx/>
              <a:buChar char="-"/>
            </a:pPr>
            <a:r>
              <a:rPr lang="ko-KR" altLang="en-US" sz="1400" dirty="0"/>
              <a:t>장문 말하기 모듈</a:t>
            </a:r>
            <a:endParaRPr lang="en-US" altLang="ko-KR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DEAF133-825E-40CB-86D3-B37F991B3C8E}"/>
              </a:ext>
            </a:extLst>
          </p:cNvPr>
          <p:cNvSpPr/>
          <p:nvPr/>
        </p:nvSpPr>
        <p:spPr>
          <a:xfrm>
            <a:off x="8243463" y="2026751"/>
            <a:ext cx="3422073" cy="3612811"/>
          </a:xfrm>
          <a:prstGeom prst="roundRect">
            <a:avLst>
              <a:gd name="adj" fmla="val 1288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Ingredients</a:t>
            </a:r>
          </a:p>
          <a:p>
            <a:pPr algn="ctr"/>
            <a:endParaRPr lang="en-US" altLang="ko-KR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Contents</a:t>
            </a:r>
            <a:r>
              <a:rPr lang="ko-KR" altLang="en-US" sz="1400" dirty="0"/>
              <a:t>와 </a:t>
            </a:r>
            <a:r>
              <a:rPr lang="en-US" altLang="ko-KR" sz="1400" dirty="0"/>
              <a:t>Interpreter</a:t>
            </a:r>
            <a:r>
              <a:rPr lang="ko-KR" altLang="en-US" sz="1400" dirty="0"/>
              <a:t>가 결합하여</a:t>
            </a:r>
            <a:endParaRPr lang="en-US" altLang="ko-KR" sz="1400" dirty="0"/>
          </a:p>
          <a:p>
            <a:pPr algn="ctr"/>
            <a:r>
              <a:rPr lang="ko-KR" altLang="en-US" sz="1400" dirty="0"/>
              <a:t>학습 가능한 형태의 데이터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한 </a:t>
            </a:r>
            <a:r>
              <a:rPr lang="en-US" altLang="ko-KR" sz="1400" dirty="0"/>
              <a:t>Playlist</a:t>
            </a:r>
            <a:r>
              <a:rPr lang="ko-KR" altLang="en-US" sz="1400" dirty="0"/>
              <a:t>에 여러 개의</a:t>
            </a:r>
            <a:endParaRPr lang="en-US" altLang="ko-KR" sz="1400" dirty="0"/>
          </a:p>
          <a:p>
            <a:pPr algn="ctr"/>
            <a:r>
              <a:rPr lang="en-US" altLang="ko-KR" sz="1400" dirty="0"/>
              <a:t>Ingredients</a:t>
            </a:r>
            <a:r>
              <a:rPr lang="ko-KR" altLang="en-US" sz="1400" dirty="0"/>
              <a:t>로 구성</a:t>
            </a:r>
            <a:endParaRPr lang="en-US" altLang="ko-KR" sz="1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ctr"/>
            <a:endParaRPr lang="en-US" altLang="ko-KR" sz="1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566A3FD1-C6F5-471C-8F42-C8CE450DE944}"/>
              </a:ext>
            </a:extLst>
          </p:cNvPr>
          <p:cNvSpPr/>
          <p:nvPr/>
        </p:nvSpPr>
        <p:spPr>
          <a:xfrm>
            <a:off x="3828489" y="3528297"/>
            <a:ext cx="489523" cy="489523"/>
          </a:xfrm>
          <a:prstGeom prst="mathPlus">
            <a:avLst>
              <a:gd name="adj1" fmla="val 159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같음 기호 10">
            <a:extLst>
              <a:ext uri="{FF2B5EF4-FFF2-40B4-BE49-F238E27FC236}">
                <a16:creationId xmlns:a16="http://schemas.microsoft.com/office/drawing/2014/main" id="{BA018EB0-2B2D-413C-B35C-DD5DE50B2051}"/>
              </a:ext>
            </a:extLst>
          </p:cNvPr>
          <p:cNvSpPr/>
          <p:nvPr/>
        </p:nvSpPr>
        <p:spPr>
          <a:xfrm>
            <a:off x="7744704" y="3509627"/>
            <a:ext cx="489523" cy="489523"/>
          </a:xfrm>
          <a:prstGeom prst="mathEqual">
            <a:avLst>
              <a:gd name="adj1" fmla="val 15973"/>
              <a:gd name="adj2" fmla="val 117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682590-3272-404D-8787-94C65CA97471}"/>
              </a:ext>
            </a:extLst>
          </p:cNvPr>
          <p:cNvCxnSpPr>
            <a:cxnSpLocks/>
          </p:cNvCxnSpPr>
          <p:nvPr/>
        </p:nvCxnSpPr>
        <p:spPr>
          <a:xfrm>
            <a:off x="1256142" y="2798618"/>
            <a:ext cx="171796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8CE673F-8EA2-4B3D-8714-CFD81C054D02}"/>
              </a:ext>
            </a:extLst>
          </p:cNvPr>
          <p:cNvCxnSpPr>
            <a:cxnSpLocks/>
          </p:cNvCxnSpPr>
          <p:nvPr/>
        </p:nvCxnSpPr>
        <p:spPr>
          <a:xfrm>
            <a:off x="5181600" y="2798618"/>
            <a:ext cx="171796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FCF7DD1-4703-4610-8C07-493AE4777EB0}"/>
              </a:ext>
            </a:extLst>
          </p:cNvPr>
          <p:cNvCxnSpPr>
            <a:cxnSpLocks/>
          </p:cNvCxnSpPr>
          <p:nvPr/>
        </p:nvCxnSpPr>
        <p:spPr>
          <a:xfrm>
            <a:off x="9095517" y="2798618"/>
            <a:ext cx="171796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cel iconì ëí ì´ë¯¸ì§ ê²ìê²°ê³¼">
            <a:extLst>
              <a:ext uri="{FF2B5EF4-FFF2-40B4-BE49-F238E27FC236}">
                <a16:creationId xmlns:a16="http://schemas.microsoft.com/office/drawing/2014/main" id="{D53E9483-E308-4215-94AE-E2BFD7A51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86" y="5804569"/>
            <a:ext cx="681851" cy="6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 iconì ëí ì´ë¯¸ì§ ê²ìê²°ê³¼">
            <a:extLst>
              <a:ext uri="{FF2B5EF4-FFF2-40B4-BE49-F238E27FC236}">
                <a16:creationId xmlns:a16="http://schemas.microsoft.com/office/drawing/2014/main" id="{FEF79287-0792-40B4-9994-1821B9DF5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431" y="5743670"/>
            <a:ext cx="761999" cy="7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ument iconì ëí ì´ë¯¸ì§ ê²ìê²°ê³¼">
            <a:extLst>
              <a:ext uri="{FF2B5EF4-FFF2-40B4-BE49-F238E27FC236}">
                <a16:creationId xmlns:a16="http://schemas.microsoft.com/office/drawing/2014/main" id="{5E9A4C98-185A-4DCD-B94C-F68188620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262" y="574367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6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56C91-2DAB-4A9C-A8A8-B508F07D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13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68881D-69BA-4ED0-A16A-6FF07E80F9F6}"/>
              </a:ext>
            </a:extLst>
          </p:cNvPr>
          <p:cNvSpPr/>
          <p:nvPr/>
        </p:nvSpPr>
        <p:spPr>
          <a:xfrm>
            <a:off x="0" y="-9236"/>
            <a:ext cx="12192000" cy="705289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45352-579F-4283-ADAE-AED23B1F95D9}"/>
              </a:ext>
            </a:extLst>
          </p:cNvPr>
          <p:cNvSpPr txBox="1"/>
          <p:nvPr/>
        </p:nvSpPr>
        <p:spPr>
          <a:xfrm>
            <a:off x="240849" y="193737"/>
            <a:ext cx="8606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6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학습기 데이터 구조</a:t>
            </a:r>
            <a:endParaRPr lang="en-US" altLang="ko-KR" sz="6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C855D3-1024-4680-B7E4-B20CCA44CA17}"/>
              </a:ext>
            </a:extLst>
          </p:cNvPr>
          <p:cNvCxnSpPr>
            <a:cxnSpLocks/>
          </p:cNvCxnSpPr>
          <p:nvPr/>
        </p:nvCxnSpPr>
        <p:spPr>
          <a:xfrm>
            <a:off x="429491" y="1190729"/>
            <a:ext cx="11222183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78899B-498D-486F-968B-3ABA0E05A1BB}"/>
              </a:ext>
            </a:extLst>
          </p:cNvPr>
          <p:cNvSpPr/>
          <p:nvPr/>
        </p:nvSpPr>
        <p:spPr>
          <a:xfrm>
            <a:off x="572655" y="2062245"/>
            <a:ext cx="7161645" cy="3971632"/>
          </a:xfrm>
          <a:prstGeom prst="roundRect">
            <a:avLst>
              <a:gd name="adj" fmla="val 1015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DEAF133-825E-40CB-86D3-B37F991B3C8E}"/>
              </a:ext>
            </a:extLst>
          </p:cNvPr>
          <p:cNvSpPr/>
          <p:nvPr/>
        </p:nvSpPr>
        <p:spPr>
          <a:xfrm>
            <a:off x="4144724" y="2467122"/>
            <a:ext cx="3221276" cy="476435"/>
          </a:xfrm>
          <a:prstGeom prst="roundRect">
            <a:avLst>
              <a:gd name="adj" fmla="val 1288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Ingredient </a:t>
            </a:r>
            <a:r>
              <a:rPr lang="ko-KR" altLang="en-US" b="1" dirty="0"/>
              <a:t>①</a:t>
            </a:r>
            <a:endParaRPr lang="en-US" altLang="ko-KR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3A58CF8-95C9-4167-9CC2-3B9C05903FA1}"/>
              </a:ext>
            </a:extLst>
          </p:cNvPr>
          <p:cNvSpPr/>
          <p:nvPr/>
        </p:nvSpPr>
        <p:spPr>
          <a:xfrm>
            <a:off x="4144724" y="3126441"/>
            <a:ext cx="3221276" cy="476435"/>
          </a:xfrm>
          <a:prstGeom prst="roundRect">
            <a:avLst>
              <a:gd name="adj" fmla="val 1288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Ingredient </a:t>
            </a:r>
            <a:r>
              <a:rPr lang="ko-KR" altLang="en-US" b="1" dirty="0"/>
              <a:t>②</a:t>
            </a:r>
            <a:r>
              <a:rPr lang="en-US" altLang="ko-KR" b="1" dirty="0"/>
              <a:t>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B50A565-E6FC-4B93-A21F-D144A76AFDA2}"/>
              </a:ext>
            </a:extLst>
          </p:cNvPr>
          <p:cNvSpPr/>
          <p:nvPr/>
        </p:nvSpPr>
        <p:spPr>
          <a:xfrm>
            <a:off x="4144723" y="3785760"/>
            <a:ext cx="3221276" cy="476435"/>
          </a:xfrm>
          <a:prstGeom prst="roundRect">
            <a:avLst>
              <a:gd name="adj" fmla="val 1288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Ingredient </a:t>
            </a:r>
            <a:r>
              <a:rPr lang="ko-KR" altLang="en-US" b="1" dirty="0"/>
              <a:t>③</a:t>
            </a:r>
            <a:endParaRPr lang="en-US" altLang="ko-KR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48E2278-D7E3-482A-897F-FAE8288CF363}"/>
              </a:ext>
            </a:extLst>
          </p:cNvPr>
          <p:cNvSpPr/>
          <p:nvPr/>
        </p:nvSpPr>
        <p:spPr>
          <a:xfrm>
            <a:off x="4144723" y="4448937"/>
            <a:ext cx="3221276" cy="476435"/>
          </a:xfrm>
          <a:prstGeom prst="roundRect">
            <a:avLst>
              <a:gd name="adj" fmla="val 1288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Ingredient </a:t>
            </a:r>
            <a:r>
              <a:rPr lang="ko-KR" altLang="en-US" b="1" dirty="0"/>
              <a:t>④</a:t>
            </a:r>
            <a:endParaRPr lang="en-US" altLang="ko-KR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00E43D8-8DC3-47A5-8B21-9EA0872B7403}"/>
              </a:ext>
            </a:extLst>
          </p:cNvPr>
          <p:cNvSpPr/>
          <p:nvPr/>
        </p:nvSpPr>
        <p:spPr>
          <a:xfrm>
            <a:off x="4144723" y="5104398"/>
            <a:ext cx="3221276" cy="476435"/>
          </a:xfrm>
          <a:prstGeom prst="roundRect">
            <a:avLst>
              <a:gd name="adj" fmla="val 1288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Ingredient </a:t>
            </a:r>
            <a:r>
              <a:rPr lang="ko-KR" altLang="en-US" b="1" dirty="0"/>
              <a:t>⑤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19771-C200-4811-BAE8-E58D8044D3D6}"/>
              </a:ext>
            </a:extLst>
          </p:cNvPr>
          <p:cNvSpPr txBox="1"/>
          <p:nvPr/>
        </p:nvSpPr>
        <p:spPr>
          <a:xfrm>
            <a:off x="935088" y="2452452"/>
            <a:ext cx="183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Playlist</a:t>
            </a:r>
            <a:endParaRPr lang="ko-KR" altLang="en-US" sz="20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37B0B1-1FCE-4AC4-9A1F-90CCF7C9F889}"/>
              </a:ext>
            </a:extLst>
          </p:cNvPr>
          <p:cNvCxnSpPr>
            <a:cxnSpLocks/>
          </p:cNvCxnSpPr>
          <p:nvPr/>
        </p:nvCxnSpPr>
        <p:spPr>
          <a:xfrm>
            <a:off x="935088" y="2888141"/>
            <a:ext cx="2667095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F22822E-0DCD-410B-AB66-D8291721D202}"/>
              </a:ext>
            </a:extLst>
          </p:cNvPr>
          <p:cNvSpPr/>
          <p:nvPr/>
        </p:nvSpPr>
        <p:spPr>
          <a:xfrm>
            <a:off x="812610" y="3057235"/>
            <a:ext cx="3045785" cy="2697017"/>
          </a:xfrm>
          <a:prstGeom prst="roundRect">
            <a:avLst>
              <a:gd name="adj" fmla="val 639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4D6DA2-7201-4390-9CBD-CFEF80739842}"/>
              </a:ext>
            </a:extLst>
          </p:cNvPr>
          <p:cNvSpPr txBox="1"/>
          <p:nvPr/>
        </p:nvSpPr>
        <p:spPr>
          <a:xfrm>
            <a:off x="861198" y="3306387"/>
            <a:ext cx="28702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1</a:t>
            </a:r>
            <a:r>
              <a:rPr lang="ko-KR" altLang="en-US" sz="1400" dirty="0">
                <a:solidFill>
                  <a:schemeClr val="bg1"/>
                </a:solidFill>
              </a:rPr>
              <a:t>개 이상의 </a:t>
            </a:r>
            <a:r>
              <a:rPr lang="en-US" altLang="ko-KR" sz="1400" dirty="0">
                <a:solidFill>
                  <a:schemeClr val="bg1"/>
                </a:solidFill>
              </a:rPr>
              <a:t>Ingredients</a:t>
            </a:r>
            <a:r>
              <a:rPr lang="ko-KR" altLang="en-US" sz="1400" dirty="0">
                <a:solidFill>
                  <a:schemeClr val="bg1"/>
                </a:solidFill>
              </a:rPr>
              <a:t>로 구성됨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r>
              <a:rPr lang="ko-KR" altLang="en-US" sz="1400" dirty="0">
                <a:solidFill>
                  <a:schemeClr val="bg1"/>
                </a:solidFill>
              </a:rPr>
              <a:t> 학습기에서 선택하여 학습할 수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있도록 직접적으로 표출됨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 Playlist</a:t>
            </a:r>
            <a:r>
              <a:rPr lang="ko-KR" altLang="en-US" sz="1400" dirty="0">
                <a:solidFill>
                  <a:schemeClr val="bg1"/>
                </a:solidFill>
              </a:rPr>
              <a:t> 생성 및 수정 페이지에서 구성한 </a:t>
            </a:r>
            <a:r>
              <a:rPr lang="en-US" altLang="ko-KR" sz="1400" dirty="0">
                <a:solidFill>
                  <a:schemeClr val="bg1"/>
                </a:solidFill>
              </a:rPr>
              <a:t>Ingredient </a:t>
            </a:r>
            <a:r>
              <a:rPr lang="ko-KR" altLang="en-US" sz="1400" dirty="0">
                <a:solidFill>
                  <a:schemeClr val="bg1"/>
                </a:solidFill>
              </a:rPr>
              <a:t>내용과 순서에 따라 학습기 페이지가 생성되고 학생이 학습할 수 있음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393AB1-F33B-4070-B5B4-73303E755FA1}"/>
              </a:ext>
            </a:extLst>
          </p:cNvPr>
          <p:cNvGrpSpPr/>
          <p:nvPr/>
        </p:nvGrpSpPr>
        <p:grpSpPr>
          <a:xfrm>
            <a:off x="9312563" y="1552582"/>
            <a:ext cx="2196957" cy="4830616"/>
            <a:chOff x="1168399" y="1552582"/>
            <a:chExt cx="2196957" cy="483061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7435720-5A6A-424A-9094-A26DE5507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4" t="2825" r="45062" b="6263"/>
            <a:stretch/>
          </p:blipFill>
          <p:spPr>
            <a:xfrm>
              <a:off x="1168399" y="1552582"/>
              <a:ext cx="2196957" cy="4830616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C336ADE-7BAA-4BA1-8DEB-71610E42B014}"/>
                </a:ext>
              </a:extLst>
            </p:cNvPr>
            <p:cNvSpPr/>
            <p:nvPr/>
          </p:nvSpPr>
          <p:spPr>
            <a:xfrm>
              <a:off x="1265382" y="3860799"/>
              <a:ext cx="1976582" cy="1330037"/>
            </a:xfrm>
            <a:prstGeom prst="roundRect">
              <a:avLst>
                <a:gd name="adj" fmla="val 1015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24A454F-097D-454F-887D-2A9143212713}"/>
                </a:ext>
              </a:extLst>
            </p:cNvPr>
            <p:cNvSpPr/>
            <p:nvPr/>
          </p:nvSpPr>
          <p:spPr>
            <a:xfrm>
              <a:off x="1332708" y="4209625"/>
              <a:ext cx="1045367" cy="160329"/>
            </a:xfrm>
            <a:prstGeom prst="roundRect">
              <a:avLst>
                <a:gd name="adj" fmla="val 12888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8002805-45E9-4C8B-88F7-154189E71BB2}"/>
                </a:ext>
              </a:extLst>
            </p:cNvPr>
            <p:cNvSpPr/>
            <p:nvPr/>
          </p:nvSpPr>
          <p:spPr>
            <a:xfrm>
              <a:off x="1337783" y="4459693"/>
              <a:ext cx="1662591" cy="160329"/>
            </a:xfrm>
            <a:prstGeom prst="roundRect">
              <a:avLst>
                <a:gd name="adj" fmla="val 12888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64A5A53-4F52-4B39-A676-82AC7AF58FA2}"/>
                </a:ext>
              </a:extLst>
            </p:cNvPr>
            <p:cNvSpPr/>
            <p:nvPr/>
          </p:nvSpPr>
          <p:spPr>
            <a:xfrm>
              <a:off x="1332707" y="4709761"/>
              <a:ext cx="1591467" cy="160329"/>
            </a:xfrm>
            <a:prstGeom prst="roundRect">
              <a:avLst>
                <a:gd name="adj" fmla="val 12888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D44026A-A80E-4DAB-A566-FA0D9A8983CC}"/>
                </a:ext>
              </a:extLst>
            </p:cNvPr>
            <p:cNvSpPr/>
            <p:nvPr/>
          </p:nvSpPr>
          <p:spPr>
            <a:xfrm>
              <a:off x="1332708" y="4930748"/>
              <a:ext cx="1313968" cy="160329"/>
            </a:xfrm>
            <a:prstGeom prst="roundRect">
              <a:avLst>
                <a:gd name="adj" fmla="val 12888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B7402A-8AD1-4CB3-9091-20A1AEEB3DE4}"/>
                </a:ext>
              </a:extLst>
            </p:cNvPr>
            <p:cNvSpPr txBox="1"/>
            <p:nvPr/>
          </p:nvSpPr>
          <p:spPr>
            <a:xfrm>
              <a:off x="1265382" y="3874621"/>
              <a:ext cx="1838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Playlist_1 </a:t>
              </a:r>
              <a:endParaRPr lang="ko-KR" altLang="en-US" sz="1400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47D1272-A43A-4EA8-A753-C9F09A69D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0444"/>
            <a:stretch/>
          </p:blipFill>
          <p:spPr>
            <a:xfrm>
              <a:off x="1253842" y="5573273"/>
              <a:ext cx="1999661" cy="791522"/>
            </a:xfrm>
            <a:prstGeom prst="rect">
              <a:avLst/>
            </a:prstGeom>
          </p:spPr>
        </p:pic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44EE59E-04D3-4DB6-A467-57EDB214C1DF}"/>
              </a:ext>
            </a:extLst>
          </p:cNvPr>
          <p:cNvSpPr/>
          <p:nvPr/>
        </p:nvSpPr>
        <p:spPr>
          <a:xfrm>
            <a:off x="8020627" y="4048061"/>
            <a:ext cx="1050345" cy="47381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386610BB-6E05-419F-8BFB-0354A062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84" y="2279085"/>
            <a:ext cx="600879" cy="60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72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</TotalTime>
  <Words>1390</Words>
  <Application>Microsoft Office PowerPoint</Application>
  <PresentationFormat>와이드스크린</PresentationFormat>
  <Paragraphs>384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나눔스퀘어 Bold</vt:lpstr>
      <vt:lpstr>나눔스퀘어</vt:lpstr>
      <vt:lpstr>Arial</vt:lpstr>
      <vt:lpstr>타이포_쌍문동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천세미</dc:creator>
  <cp:lastModifiedBy>천세미</cp:lastModifiedBy>
  <cp:revision>54</cp:revision>
  <dcterms:created xsi:type="dcterms:W3CDTF">2019-01-10T01:24:08Z</dcterms:created>
  <dcterms:modified xsi:type="dcterms:W3CDTF">2019-02-28T04:09:45Z</dcterms:modified>
</cp:coreProperties>
</file>